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7"/>
  </p:notesMasterIdLst>
  <p:handoutMasterIdLst>
    <p:handoutMasterId r:id="rId28"/>
  </p:handoutMasterIdLst>
  <p:sldIdLst>
    <p:sldId id="547" r:id="rId2"/>
    <p:sldId id="550" r:id="rId3"/>
    <p:sldId id="570" r:id="rId4"/>
    <p:sldId id="571" r:id="rId5"/>
    <p:sldId id="572" r:id="rId6"/>
    <p:sldId id="573" r:id="rId7"/>
    <p:sldId id="574" r:id="rId8"/>
    <p:sldId id="575" r:id="rId9"/>
    <p:sldId id="555" r:id="rId10"/>
    <p:sldId id="557" r:id="rId11"/>
    <p:sldId id="558" r:id="rId12"/>
    <p:sldId id="559" r:id="rId13"/>
    <p:sldId id="560" r:id="rId14"/>
    <p:sldId id="561" r:id="rId15"/>
    <p:sldId id="563" r:id="rId16"/>
    <p:sldId id="564" r:id="rId17"/>
    <p:sldId id="566" r:id="rId18"/>
    <p:sldId id="567" r:id="rId19"/>
    <p:sldId id="568" r:id="rId20"/>
    <p:sldId id="569" r:id="rId21"/>
    <p:sldId id="562" r:id="rId22"/>
    <p:sldId id="554" r:id="rId23"/>
    <p:sldId id="565" r:id="rId24"/>
    <p:sldId id="552" r:id="rId25"/>
    <p:sldId id="553" r:id="rId2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12" algn="l" rtl="0" fontAlgn="base">
      <a:spcBef>
        <a:spcPct val="0"/>
      </a:spcBef>
      <a:spcAft>
        <a:spcPct val="0"/>
      </a:spcAft>
      <a:defRPr kern="1200">
        <a:solidFill>
          <a:schemeClr val="tx1"/>
        </a:solidFill>
        <a:latin typeface="Arial" charset="0"/>
        <a:ea typeface="+mn-ea"/>
        <a:cs typeface="Arial" charset="0"/>
      </a:defRPr>
    </a:lvl2pPr>
    <a:lvl3pPr marL="914223" algn="l" rtl="0" fontAlgn="base">
      <a:spcBef>
        <a:spcPct val="0"/>
      </a:spcBef>
      <a:spcAft>
        <a:spcPct val="0"/>
      </a:spcAft>
      <a:defRPr kern="1200">
        <a:solidFill>
          <a:schemeClr val="tx1"/>
        </a:solidFill>
        <a:latin typeface="Arial" charset="0"/>
        <a:ea typeface="+mn-ea"/>
        <a:cs typeface="Arial" charset="0"/>
      </a:defRPr>
    </a:lvl3pPr>
    <a:lvl4pPr marL="1371336" algn="l" rtl="0" fontAlgn="base">
      <a:spcBef>
        <a:spcPct val="0"/>
      </a:spcBef>
      <a:spcAft>
        <a:spcPct val="0"/>
      </a:spcAft>
      <a:defRPr kern="1200">
        <a:solidFill>
          <a:schemeClr val="tx1"/>
        </a:solidFill>
        <a:latin typeface="Arial" charset="0"/>
        <a:ea typeface="+mn-ea"/>
        <a:cs typeface="Arial" charset="0"/>
      </a:defRPr>
    </a:lvl4pPr>
    <a:lvl5pPr marL="1828448" algn="l" rtl="0" fontAlgn="base">
      <a:spcBef>
        <a:spcPct val="0"/>
      </a:spcBef>
      <a:spcAft>
        <a:spcPct val="0"/>
      </a:spcAft>
      <a:defRPr kern="1200">
        <a:solidFill>
          <a:schemeClr val="tx1"/>
        </a:solidFill>
        <a:latin typeface="Arial" charset="0"/>
        <a:ea typeface="+mn-ea"/>
        <a:cs typeface="Arial" charset="0"/>
      </a:defRPr>
    </a:lvl5pPr>
    <a:lvl6pPr marL="2285559" algn="l" defTabSz="914223" rtl="0" eaLnBrk="1" latinLnBrk="0" hangingPunct="1">
      <a:defRPr kern="1200">
        <a:solidFill>
          <a:schemeClr val="tx1"/>
        </a:solidFill>
        <a:latin typeface="Arial" charset="0"/>
        <a:ea typeface="+mn-ea"/>
        <a:cs typeface="Arial" charset="0"/>
      </a:defRPr>
    </a:lvl6pPr>
    <a:lvl7pPr marL="2742671" algn="l" defTabSz="914223" rtl="0" eaLnBrk="1" latinLnBrk="0" hangingPunct="1">
      <a:defRPr kern="1200">
        <a:solidFill>
          <a:schemeClr val="tx1"/>
        </a:solidFill>
        <a:latin typeface="Arial" charset="0"/>
        <a:ea typeface="+mn-ea"/>
        <a:cs typeface="Arial" charset="0"/>
      </a:defRPr>
    </a:lvl7pPr>
    <a:lvl8pPr marL="3199783" algn="l" defTabSz="914223" rtl="0" eaLnBrk="1" latinLnBrk="0" hangingPunct="1">
      <a:defRPr kern="1200">
        <a:solidFill>
          <a:schemeClr val="tx1"/>
        </a:solidFill>
        <a:latin typeface="Arial" charset="0"/>
        <a:ea typeface="+mn-ea"/>
        <a:cs typeface="Arial" charset="0"/>
      </a:defRPr>
    </a:lvl8pPr>
    <a:lvl9pPr marL="3656894" algn="l" defTabSz="914223"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0" autoAdjust="0"/>
    <p:restoredTop sz="94660"/>
  </p:normalViewPr>
  <p:slideViewPr>
    <p:cSldViewPr>
      <p:cViewPr varScale="1">
        <p:scale>
          <a:sx n="57" d="100"/>
          <a:sy n="57" d="100"/>
        </p:scale>
        <p:origin x="762" y="102"/>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
        <p:nvSpPr>
          <p:cNvPr id="7" name="Header Placeholder 6"/>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9/4/2019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12" algn="l" rtl="0" eaLnBrk="0" fontAlgn="base" hangingPunct="0">
      <a:spcBef>
        <a:spcPct val="30000"/>
      </a:spcBef>
      <a:spcAft>
        <a:spcPct val="0"/>
      </a:spcAft>
      <a:defRPr sz="1200" kern="1200">
        <a:solidFill>
          <a:schemeClr val="tx1"/>
        </a:solidFill>
        <a:latin typeface="+mn-lt"/>
        <a:ea typeface="+mn-ea"/>
        <a:cs typeface="+mn-cs"/>
      </a:defRPr>
    </a:lvl2pPr>
    <a:lvl3pPr marL="914223" algn="l" rtl="0" eaLnBrk="0" fontAlgn="base" hangingPunct="0">
      <a:spcBef>
        <a:spcPct val="30000"/>
      </a:spcBef>
      <a:spcAft>
        <a:spcPct val="0"/>
      </a:spcAft>
      <a:defRPr sz="1200" kern="1200">
        <a:solidFill>
          <a:schemeClr val="tx1"/>
        </a:solidFill>
        <a:latin typeface="+mn-lt"/>
        <a:ea typeface="+mn-ea"/>
        <a:cs typeface="+mn-cs"/>
      </a:defRPr>
    </a:lvl3pPr>
    <a:lvl4pPr marL="1371336" algn="l" rtl="0" eaLnBrk="0" fontAlgn="base" hangingPunct="0">
      <a:spcBef>
        <a:spcPct val="30000"/>
      </a:spcBef>
      <a:spcAft>
        <a:spcPct val="0"/>
      </a:spcAft>
      <a:defRPr sz="1200" kern="1200">
        <a:solidFill>
          <a:schemeClr val="tx1"/>
        </a:solidFill>
        <a:latin typeface="+mn-lt"/>
        <a:ea typeface="+mn-ea"/>
        <a:cs typeface="+mn-cs"/>
      </a:defRPr>
    </a:lvl4pPr>
    <a:lvl5pPr marL="1828448" algn="l" rtl="0" eaLnBrk="0" fontAlgn="base" hangingPunct="0">
      <a:spcBef>
        <a:spcPct val="30000"/>
      </a:spcBef>
      <a:spcAft>
        <a:spcPct val="0"/>
      </a:spcAft>
      <a:defRPr sz="1200" kern="1200">
        <a:solidFill>
          <a:schemeClr val="tx1"/>
        </a:solidFill>
        <a:latin typeface="+mn-lt"/>
        <a:ea typeface="+mn-ea"/>
        <a:cs typeface="+mn-cs"/>
      </a:defRPr>
    </a:lvl5pPr>
    <a:lvl6pPr marL="2285559" algn="l" defTabSz="914223" rtl="0" eaLnBrk="1" latinLnBrk="0" hangingPunct="1">
      <a:defRPr sz="1200" kern="1200">
        <a:solidFill>
          <a:schemeClr val="tx1"/>
        </a:solidFill>
        <a:latin typeface="+mn-lt"/>
        <a:ea typeface="+mn-ea"/>
        <a:cs typeface="+mn-cs"/>
      </a:defRPr>
    </a:lvl6pPr>
    <a:lvl7pPr marL="2742671" algn="l" defTabSz="914223" rtl="0" eaLnBrk="1" latinLnBrk="0" hangingPunct="1">
      <a:defRPr sz="1200" kern="1200">
        <a:solidFill>
          <a:schemeClr val="tx1"/>
        </a:solidFill>
        <a:latin typeface="+mn-lt"/>
        <a:ea typeface="+mn-ea"/>
        <a:cs typeface="+mn-cs"/>
      </a:defRPr>
    </a:lvl7pPr>
    <a:lvl8pPr marL="3199783" algn="l" defTabSz="914223" rtl="0" eaLnBrk="1" latinLnBrk="0" hangingPunct="1">
      <a:defRPr sz="1200" kern="1200">
        <a:solidFill>
          <a:schemeClr val="tx1"/>
        </a:solidFill>
        <a:latin typeface="+mn-lt"/>
        <a:ea typeface="+mn-ea"/>
        <a:cs typeface="+mn-cs"/>
      </a:defRPr>
    </a:lvl8pPr>
    <a:lvl9pPr marL="3656894" algn="l" defTabSz="91422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4" y="5645349"/>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9" y="3111106"/>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40" y="257886"/>
            <a:ext cx="5040312" cy="404978"/>
          </a:xfrm>
          <a:prstGeom prst="rect">
            <a:avLst/>
          </a:prstGeom>
          <a:noFill/>
          <a:ln w="9525">
            <a:noFill/>
            <a:miter lim="800000"/>
            <a:headEnd/>
            <a:tailEnd/>
          </a:ln>
          <a:effectLst>
            <a:outerShdw blurRad="50800" dist="25400" dir="2700000" algn="tl" rotWithShape="0">
              <a:prstClr val="black"/>
            </a:outerShdw>
          </a:effectLst>
        </p:spPr>
        <p:txBody>
          <a:bodyPr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6"/>
            <a:ext cx="2807991" cy="1092607"/>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112"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112">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112">
              <a:spcBef>
                <a:spcPct val="20000"/>
              </a:spcBef>
              <a:defRPr/>
            </a:pPr>
            <a:endParaRPr lang="en-CA" sz="800" dirty="0">
              <a:solidFill>
                <a:srgbClr val="FFFFFF"/>
              </a:solidFill>
              <a:latin typeface="Georgia" panose="02040502050405020303" pitchFamily="18" charset="0"/>
              <a:ea typeface="ＭＳ Ｐゴシック" charset="-128"/>
            </a:endParaRPr>
          </a:p>
          <a:p>
            <a:pPr defTabSz="457112">
              <a:spcBef>
                <a:spcPct val="20000"/>
              </a:spcBef>
              <a:defRPr/>
            </a:pPr>
            <a:r>
              <a:rPr lang="en-CA" sz="800" dirty="0">
                <a:solidFill>
                  <a:srgbClr val="FFFFFF"/>
                </a:solidFill>
                <a:latin typeface="Georgia" panose="02040502050405020303" pitchFamily="18" charset="0"/>
                <a:ea typeface="ＭＳ Ｐゴシック" charset="-128"/>
              </a:rPr>
              <a:t>© </a:t>
            </a:r>
            <a:r>
              <a:rPr lang="en-CA" sz="800" dirty="0" smtClean="0">
                <a:solidFill>
                  <a:srgbClr val="FFFFFF"/>
                </a:solidFill>
                <a:latin typeface="Georgia" panose="02040502050405020303" pitchFamily="18" charset="0"/>
                <a:ea typeface="ＭＳ Ｐゴシック" charset="-128"/>
              </a:rPr>
              <a:t>2018  by  Douglas </a:t>
            </a:r>
            <a:r>
              <a:rPr lang="en-CA" sz="800" dirty="0">
                <a:solidFill>
                  <a:srgbClr val="FFFFFF"/>
                </a:solidFill>
                <a:latin typeface="Georgia" panose="02040502050405020303" pitchFamily="18" charset="0"/>
                <a:ea typeface="ＭＳ Ｐゴシック" charset="-128"/>
              </a:rPr>
              <a:t>Wilhelm </a:t>
            </a:r>
            <a:r>
              <a:rPr lang="en-CA" sz="800" dirty="0" smtClean="0">
                <a:solidFill>
                  <a:srgbClr val="FFFFFF"/>
                </a:solidFill>
                <a:latin typeface="Georgia" panose="02040502050405020303" pitchFamily="18" charset="0"/>
                <a:ea typeface="ＭＳ Ｐゴシック" charset="-128"/>
              </a:rPr>
              <a:t>Harder and Hiren Patel.</a:t>
            </a:r>
          </a:p>
          <a:p>
            <a:pPr defTabSz="457112">
              <a:spcBef>
                <a:spcPct val="20000"/>
              </a:spcBef>
              <a:defRPr/>
            </a:pPr>
            <a:r>
              <a:rPr lang="en-CA" sz="800" dirty="0" smtClean="0">
                <a:solidFill>
                  <a:srgbClr val="FFFFFF"/>
                </a:solidFill>
                <a:latin typeface="Georgia" panose="02040502050405020303" pitchFamily="18" charset="0"/>
                <a:ea typeface="ＭＳ Ｐゴシック" charset="-128"/>
              </a:rPr>
              <a:t>     Some </a:t>
            </a:r>
            <a:r>
              <a:rPr lang="en-CA" sz="800" dirty="0">
                <a:solidFill>
                  <a:srgbClr val="FFFFFF"/>
                </a:solidFill>
                <a:latin typeface="Georgia" panose="02040502050405020303" pitchFamily="18" charset="0"/>
                <a:ea typeface="ＭＳ Ｐゴシック" charset="-128"/>
              </a:rPr>
              <a:t>rights reserved</a:t>
            </a:r>
            <a:r>
              <a:rPr lang="en-CA" sz="800" dirty="0" smtClean="0">
                <a:solidFill>
                  <a:srgbClr val="FFFFFF"/>
                </a:solidFill>
                <a:latin typeface="Georgia" panose="02040502050405020303" pitchFamily="18" charset="0"/>
                <a:ea typeface="ＭＳ Ｐゴシック" charset="-128"/>
              </a:rPr>
              <a:t>.</a:t>
            </a:r>
            <a:endParaRPr lang="en-US" sz="80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4" y="5634958"/>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75517" y="188641"/>
            <a:ext cx="460979" cy="307981"/>
          </a:xfrm>
          <a:prstGeom prst="rect">
            <a:avLst/>
          </a:prstGeom>
          <a:noFill/>
        </p:spPr>
        <p:txBody>
          <a:bodyPr wrap="none" lIns="91423" tIns="45710" rIns="91423" bIns="45710">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70" y="7288"/>
            <a:ext cx="5112395" cy="365125"/>
          </a:xfrm>
          <a:prstGeom prst="rect">
            <a:avLst/>
          </a:prstGeom>
          <a:effectLst>
            <a:outerShdw blurRad="279400" dist="139700" dir="2700000" algn="tl" rotWithShape="0">
              <a:prstClr val="black">
                <a:alpha val="24000"/>
              </a:prstClr>
            </a:outerShdw>
          </a:effectLst>
        </p:spPr>
        <p:txBody>
          <a:bodyPr lIns="91423" tIns="45710" rIns="91423" bIns="45710"/>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223"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Hello world!</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834" indent="-342834">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080" t="19122"/>
          <a:stretch/>
        </p:blipFill>
        <p:spPr bwMode="auto">
          <a:xfrm>
            <a:off x="50006" y="40481"/>
            <a:ext cx="1697780"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3"/>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12"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1" y="274639"/>
            <a:ext cx="8229600" cy="1143000"/>
          </a:xfrm>
          <a:prstGeom prst="rect">
            <a:avLst/>
          </a:prstGeom>
          <a:noFill/>
          <a:ln w="9525">
            <a:noFill/>
            <a:miter lim="800000"/>
            <a:headEnd/>
            <a:tailEnd/>
          </a:ln>
        </p:spPr>
        <p:txBody>
          <a:bodyPr vert="horz" wrap="square" lIns="91423" tIns="45710" rIns="91423" bIns="4571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1" y="1600203"/>
            <a:ext cx="8229600" cy="4525963"/>
          </a:xfrm>
          <a:prstGeom prst="rect">
            <a:avLst/>
          </a:prstGeom>
          <a:noFill/>
          <a:ln w="9525">
            <a:noFill/>
            <a:miter lim="800000"/>
            <a:headEnd/>
            <a:tailEnd/>
          </a:ln>
        </p:spPr>
        <p:txBody>
          <a:bodyPr vert="horz" wrap="square" lIns="91423" tIns="45710" rIns="91423" bIns="4571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112" algn="ctr" rtl="0" fontAlgn="base">
        <a:spcBef>
          <a:spcPct val="0"/>
        </a:spcBef>
        <a:spcAft>
          <a:spcPct val="0"/>
        </a:spcAft>
        <a:defRPr sz="4400">
          <a:solidFill>
            <a:schemeClr val="tx1"/>
          </a:solidFill>
          <a:latin typeface="Calibri" pitchFamily="34" charset="0"/>
        </a:defRPr>
      </a:lvl6pPr>
      <a:lvl7pPr marL="914223" algn="ctr" rtl="0" fontAlgn="base">
        <a:spcBef>
          <a:spcPct val="0"/>
        </a:spcBef>
        <a:spcAft>
          <a:spcPct val="0"/>
        </a:spcAft>
        <a:defRPr sz="4400">
          <a:solidFill>
            <a:schemeClr val="tx1"/>
          </a:solidFill>
          <a:latin typeface="Calibri" pitchFamily="34" charset="0"/>
        </a:defRPr>
      </a:lvl7pPr>
      <a:lvl8pPr marL="1371336" algn="ctr" rtl="0" fontAlgn="base">
        <a:spcBef>
          <a:spcPct val="0"/>
        </a:spcBef>
        <a:spcAft>
          <a:spcPct val="0"/>
        </a:spcAft>
        <a:defRPr sz="4400">
          <a:solidFill>
            <a:schemeClr val="tx1"/>
          </a:solidFill>
          <a:latin typeface="Calibri" pitchFamily="34" charset="0"/>
        </a:defRPr>
      </a:lvl8pPr>
      <a:lvl9pPr marL="1828448"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806" indent="-285695"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2780" indent="-228556"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599892" indent="-228556"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004" indent="-228556"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115" indent="-228556"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27" indent="-228556"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39" indent="-228556"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51" indent="-228556" algn="l" defTabSz="9142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3" rtl="0" eaLnBrk="1" latinLnBrk="0" hangingPunct="1">
        <a:defRPr sz="1800" kern="1200">
          <a:solidFill>
            <a:schemeClr val="tx1"/>
          </a:solidFill>
          <a:latin typeface="+mn-lt"/>
          <a:ea typeface="+mn-ea"/>
          <a:cs typeface="+mn-cs"/>
        </a:defRPr>
      </a:lvl1pPr>
      <a:lvl2pPr marL="457112" algn="l" defTabSz="914223" rtl="0" eaLnBrk="1" latinLnBrk="0" hangingPunct="1">
        <a:defRPr sz="1800" kern="1200">
          <a:solidFill>
            <a:schemeClr val="tx1"/>
          </a:solidFill>
          <a:latin typeface="+mn-lt"/>
          <a:ea typeface="+mn-ea"/>
          <a:cs typeface="+mn-cs"/>
        </a:defRPr>
      </a:lvl2pPr>
      <a:lvl3pPr marL="914223" algn="l" defTabSz="914223" rtl="0" eaLnBrk="1" latinLnBrk="0" hangingPunct="1">
        <a:defRPr sz="1800" kern="1200">
          <a:solidFill>
            <a:schemeClr val="tx1"/>
          </a:solidFill>
          <a:latin typeface="+mn-lt"/>
          <a:ea typeface="+mn-ea"/>
          <a:cs typeface="+mn-cs"/>
        </a:defRPr>
      </a:lvl3pPr>
      <a:lvl4pPr marL="1371336" algn="l" defTabSz="914223" rtl="0" eaLnBrk="1" latinLnBrk="0" hangingPunct="1">
        <a:defRPr sz="1800" kern="1200">
          <a:solidFill>
            <a:schemeClr val="tx1"/>
          </a:solidFill>
          <a:latin typeface="+mn-lt"/>
          <a:ea typeface="+mn-ea"/>
          <a:cs typeface="+mn-cs"/>
        </a:defRPr>
      </a:lvl4pPr>
      <a:lvl5pPr marL="1828448" algn="l" defTabSz="914223" rtl="0" eaLnBrk="1" latinLnBrk="0" hangingPunct="1">
        <a:defRPr sz="1800" kern="1200">
          <a:solidFill>
            <a:schemeClr val="tx1"/>
          </a:solidFill>
          <a:latin typeface="+mn-lt"/>
          <a:ea typeface="+mn-ea"/>
          <a:cs typeface="+mn-cs"/>
        </a:defRPr>
      </a:lvl5pPr>
      <a:lvl6pPr marL="2285559" algn="l" defTabSz="914223" rtl="0" eaLnBrk="1" latinLnBrk="0" hangingPunct="1">
        <a:defRPr sz="1800" kern="1200">
          <a:solidFill>
            <a:schemeClr val="tx1"/>
          </a:solidFill>
          <a:latin typeface="+mn-lt"/>
          <a:ea typeface="+mn-ea"/>
          <a:cs typeface="+mn-cs"/>
        </a:defRPr>
      </a:lvl6pPr>
      <a:lvl7pPr marL="2742671" algn="l" defTabSz="914223" rtl="0" eaLnBrk="1" latinLnBrk="0" hangingPunct="1">
        <a:defRPr sz="1800" kern="1200">
          <a:solidFill>
            <a:schemeClr val="tx1"/>
          </a:solidFill>
          <a:latin typeface="+mn-lt"/>
          <a:ea typeface="+mn-ea"/>
          <a:cs typeface="+mn-cs"/>
        </a:defRPr>
      </a:lvl7pPr>
      <a:lvl8pPr marL="3199783" algn="l" defTabSz="914223" rtl="0" eaLnBrk="1" latinLnBrk="0" hangingPunct="1">
        <a:defRPr sz="1800" kern="1200">
          <a:solidFill>
            <a:schemeClr val="tx1"/>
          </a:solidFill>
          <a:latin typeface="+mn-lt"/>
          <a:ea typeface="+mn-ea"/>
          <a:cs typeface="+mn-cs"/>
        </a:defRPr>
      </a:lvl8pPr>
      <a:lvl9pPr marL="3656894" algn="l" defTabSz="9142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epl.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ce.uwaterloo.ca/~ece150/Why_programming_for_E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Hello world!</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Programming languages</a:t>
            </a:r>
            <a:endParaRPr lang="en-CA" dirty="0"/>
          </a:p>
        </p:txBody>
      </p:sp>
      <p:sp>
        <p:nvSpPr>
          <p:cNvPr id="3" name="Content Placeholder 2"/>
          <p:cNvSpPr>
            <a:spLocks noGrp="1"/>
          </p:cNvSpPr>
          <p:nvPr>
            <p:ph idx="1"/>
          </p:nvPr>
        </p:nvSpPr>
        <p:spPr/>
        <p:txBody>
          <a:bodyPr/>
          <a:lstStyle/>
          <a:p>
            <a:r>
              <a:rPr lang="en-CA" dirty="0" smtClean="0"/>
              <a:t>A </a:t>
            </a:r>
            <a:r>
              <a:rPr lang="en-CA" i="1" dirty="0" smtClean="0"/>
              <a:t>programming language</a:t>
            </a:r>
            <a:r>
              <a:rPr lang="en-CA" dirty="0" smtClean="0"/>
              <a:t> is a </a:t>
            </a:r>
            <a:r>
              <a:rPr lang="en-CA" i="1" dirty="0" smtClean="0"/>
              <a:t>human readable </a:t>
            </a:r>
            <a:r>
              <a:rPr lang="en-CA" dirty="0" smtClean="0"/>
              <a:t>means of specifying the operations a computer is to perform</a:t>
            </a:r>
          </a:p>
          <a:p>
            <a:r>
              <a:rPr lang="en-CA" dirty="0" smtClean="0"/>
              <a:t>Programming languages are used to generate source code</a:t>
            </a:r>
          </a:p>
          <a:p>
            <a:pPr lvl="1"/>
            <a:r>
              <a:rPr lang="en-CA" dirty="0" smtClean="0"/>
              <a:t>This source code is compiled and translated into machine instructions</a:t>
            </a:r>
          </a:p>
          <a:p>
            <a:pPr lvl="1"/>
            <a:r>
              <a:rPr lang="en-CA" dirty="0" smtClean="0"/>
              <a:t>The resulting instructions can then be executed</a:t>
            </a:r>
          </a:p>
          <a:p>
            <a:endParaRPr lang="en-CA" dirty="0"/>
          </a:p>
          <a:p>
            <a:r>
              <a:rPr lang="en-CA" dirty="0" smtClean="0"/>
              <a:t>Programming languages are restricted, however, to the characters that appear on a standard keyboard</a:t>
            </a:r>
          </a:p>
        </p:txBody>
      </p:sp>
    </p:spTree>
    <p:extLst>
      <p:ext uri="{BB962C8B-B14F-4D97-AF65-F5344CB8AC3E}">
        <p14:creationId xmlns:p14="http://schemas.microsoft.com/office/powerpoint/2010/main" val="380247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Programming languages</a:t>
            </a:r>
            <a:endParaRPr lang="en-CA" dirty="0"/>
          </a:p>
        </p:txBody>
      </p:sp>
      <p:sp>
        <p:nvSpPr>
          <p:cNvPr id="3" name="Content Placeholder 2"/>
          <p:cNvSpPr>
            <a:spLocks noGrp="1"/>
          </p:cNvSpPr>
          <p:nvPr>
            <p:ph idx="1"/>
          </p:nvPr>
        </p:nvSpPr>
        <p:spPr/>
        <p:txBody>
          <a:bodyPr>
            <a:normAutofit lnSpcReduction="10000"/>
          </a:bodyPr>
          <a:lstStyle/>
          <a:p>
            <a:r>
              <a:rPr lang="en-CA" dirty="0" smtClean="0"/>
              <a:t>A Programing Language (</a:t>
            </a:r>
            <a:r>
              <a:rPr lang="en-CA" cap="small" dirty="0" err="1" smtClean="0"/>
              <a:t>apl</a:t>
            </a:r>
            <a:r>
              <a:rPr lang="en-CA" dirty="0" smtClean="0"/>
              <a:t>) attempted to introduce additional characters [4]:</a:t>
            </a:r>
          </a:p>
          <a:p>
            <a:pPr marL="457112" lvl="1" indent="0">
              <a:buNone/>
            </a:pPr>
            <a:r>
              <a:rPr lang="en-CA" dirty="0"/>
              <a:t>	</a:t>
            </a:r>
            <a:r>
              <a:rPr lang="en-CA" dirty="0">
                <a:latin typeface="Consolas" panose="020B0609020204030204" pitchFamily="49" charset="0"/>
                <a:cs typeface="Consolas" panose="020B0609020204030204" pitchFamily="49" charset="0"/>
              </a:rPr>
              <a:t>D </a:t>
            </a:r>
            <a:r>
              <a:rPr lang="en-CA" dirty="0" smtClean="0">
                <a:latin typeface="Consolas" panose="020B0609020204030204" pitchFamily="49" charset="0"/>
                <a:cs typeface="Consolas" panose="020B0609020204030204" pitchFamily="49" charset="0"/>
              </a:rPr>
              <a:t>← (u/A)</a:t>
            </a:r>
            <a:r>
              <a:rPr lang="en-CA" baseline="30000" dirty="0" smtClean="0">
                <a:latin typeface="Consolas" panose="020B0609020204030204" pitchFamily="49" charset="0"/>
                <a:cs typeface="Consolas" panose="020B0609020204030204" pitchFamily="49" charset="0"/>
              </a:rPr>
              <a:t>[-1]</a:t>
            </a:r>
            <a:endParaRPr lang="en-CA" dirty="0" smtClean="0">
              <a:latin typeface="Consolas" panose="020B0609020204030204" pitchFamily="49" charset="0"/>
              <a:cs typeface="Consolas" panose="020B0609020204030204" pitchFamily="49" charset="0"/>
            </a:endParaRPr>
          </a:p>
          <a:p>
            <a:pPr marL="457112"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x ← Db</a:t>
            </a:r>
          </a:p>
          <a:p>
            <a:pPr marL="457112"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y ← u\x</a:t>
            </a:r>
          </a:p>
          <a:p>
            <a:pPr marL="457112"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P ← DA</a:t>
            </a:r>
          </a:p>
          <a:p>
            <a:pPr marL="457112"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g ← c – (u/c)P</a:t>
            </a:r>
          </a:p>
          <a:p>
            <a:pPr marL="457112"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v ← </a:t>
            </a:r>
            <a:r>
              <a:rPr lang="el-GR" dirty="0" smtClean="0">
                <a:latin typeface="Consolas" panose="020B0609020204030204" pitchFamily="49" charset="0"/>
                <a:cs typeface="Consolas" panose="020B0609020204030204" pitchFamily="49" charset="0"/>
              </a:rPr>
              <a:t>ϵ</a:t>
            </a:r>
            <a:r>
              <a:rPr lang="en-CA" sz="400" dirty="0">
                <a:latin typeface="Consolas" panose="020B0609020204030204" pitchFamily="49" charset="0"/>
                <a:cs typeface="Consolas" panose="020B0609020204030204" pitchFamily="49" charset="0"/>
              </a:rPr>
              <a:t> </a:t>
            </a:r>
            <a:r>
              <a:rPr lang="el-GR" dirty="0" smtClean="0">
                <a:latin typeface="Consolas" panose="020B0609020204030204" pitchFamily="49" charset="0"/>
                <a:cs typeface="Consolas" panose="020B0609020204030204" pitchFamily="49" charset="0"/>
              </a:rPr>
              <a:t>⌈</a:t>
            </a:r>
            <a:r>
              <a:rPr lang="en-CA" sz="500"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g</a:t>
            </a:r>
          </a:p>
          <a:p>
            <a:pPr marL="457112" lvl="1" indent="0">
              <a:buNone/>
            </a:pPr>
            <a:r>
              <a:rPr lang="en-CA" dirty="0">
                <a:latin typeface="Consolas" panose="020B0609020204030204" pitchFamily="49" charset="0"/>
                <a:cs typeface="Consolas" panose="020B0609020204030204" pitchFamily="49" charset="0"/>
              </a:rPr>
              <a:t>	</a:t>
            </a:r>
            <a:r>
              <a:rPr lang="en-CA" i="1" dirty="0" smtClean="0">
                <a:latin typeface="Consolas" panose="020B0609020204030204" pitchFamily="49" charset="0"/>
                <a:cs typeface="Consolas" panose="020B0609020204030204" pitchFamily="49" charset="0"/>
              </a:rPr>
              <a:t>j</a:t>
            </a:r>
            <a:r>
              <a:rPr lang="en-CA" dirty="0" smtClean="0">
                <a:latin typeface="Consolas" panose="020B0609020204030204" pitchFamily="49" charset="0"/>
                <a:cs typeface="Consolas" panose="020B0609020204030204" pitchFamily="49" charset="0"/>
              </a:rPr>
              <a:t> ← (v/</a:t>
            </a:r>
            <a:r>
              <a:rPr lang="el-GR" dirty="0">
                <a:latin typeface="Consolas" panose="020B0609020204030204" pitchFamily="49" charset="0"/>
                <a:cs typeface="Consolas" panose="020B0609020204030204" pitchFamily="49" charset="0"/>
              </a:rPr>
              <a:t>ι</a:t>
            </a:r>
            <a:r>
              <a:rPr lang="en-CA" dirty="0" smtClean="0">
                <a:latin typeface="Consolas" panose="020B0609020204030204" pitchFamily="49" charset="0"/>
                <a:cs typeface="Consolas" panose="020B0609020204030204" pitchFamily="49" charset="0"/>
              </a:rPr>
              <a:t>)</a:t>
            </a:r>
            <a:r>
              <a:rPr lang="en-CA" baseline="-25000" dirty="0" smtClean="0">
                <a:latin typeface="Consolas" panose="020B0609020204030204" pitchFamily="49" charset="0"/>
                <a:cs typeface="Consolas" panose="020B0609020204030204" pitchFamily="49" charset="0"/>
              </a:rPr>
              <a:t>1</a:t>
            </a:r>
            <a:endParaRPr lang="en-CA" dirty="0" smtClean="0">
              <a:latin typeface="Consolas" panose="020B0609020204030204" pitchFamily="49" charset="0"/>
              <a:cs typeface="Consolas" panose="020B0609020204030204" pitchFamily="49" charset="0"/>
            </a:endParaRPr>
          </a:p>
          <a:p>
            <a:pPr marL="457112"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g</a:t>
            </a:r>
            <a:r>
              <a:rPr lang="en-CA" i="1" baseline="-25000" dirty="0" smtClean="0">
                <a:latin typeface="Consolas" panose="020B0609020204030204" pitchFamily="49" charset="0"/>
                <a:cs typeface="Consolas" panose="020B0609020204030204" pitchFamily="49" charset="0"/>
              </a:rPr>
              <a:t>j</a:t>
            </a:r>
            <a:r>
              <a:rPr lang="en-CA" dirty="0" smtClean="0">
                <a:latin typeface="Consolas" panose="020B0609020204030204" pitchFamily="49" charset="0"/>
                <a:cs typeface="Consolas" panose="020B0609020204030204" pitchFamily="49" charset="0"/>
              </a:rPr>
              <a:t>:0</a:t>
            </a:r>
          </a:p>
          <a:p>
            <a:pPr marL="457112" lvl="1" indent="0">
              <a:buNone/>
            </a:pPr>
            <a:r>
              <a:rPr lang="en-CA" dirty="0">
                <a:latin typeface="Consolas" panose="020B0609020204030204" pitchFamily="49" charset="0"/>
                <a:cs typeface="Consolas" panose="020B0609020204030204" pitchFamily="49" charset="0"/>
              </a:rPr>
              <a:t>	r ← x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P</a:t>
            </a:r>
            <a:r>
              <a:rPr lang="en-CA" i="1" baseline="-25000" dirty="0" err="1" smtClean="0">
                <a:latin typeface="Consolas" panose="020B0609020204030204" pitchFamily="49" charset="0"/>
                <a:cs typeface="Consolas" panose="020B0609020204030204" pitchFamily="49" charset="0"/>
              </a:rPr>
              <a:t>j</a:t>
            </a:r>
            <a:endParaRPr lang="en-CA" dirty="0" smtClean="0">
              <a:latin typeface="Consolas" panose="020B0609020204030204" pitchFamily="49" charset="0"/>
              <a:cs typeface="Consolas" panose="020B0609020204030204" pitchFamily="49" charset="0"/>
            </a:endParaRPr>
          </a:p>
          <a:p>
            <a:pPr marL="457112"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(r&gt;0):0	</a:t>
            </a:r>
          </a:p>
          <a:p>
            <a:r>
              <a:rPr lang="en-CA" dirty="0" smtClean="0"/>
              <a:t>This experiment failed…you will never have to learn </a:t>
            </a:r>
            <a:r>
              <a:rPr lang="en-CA" cap="small" dirty="0" err="1" smtClean="0"/>
              <a:t>apl</a:t>
            </a:r>
            <a:r>
              <a:rPr lang="en-CA" cap="small" dirty="0" smtClean="0"/>
              <a:t> </a:t>
            </a:r>
            <a:r>
              <a:rPr lang="en-CA" dirty="0" smtClean="0">
                <a:solidFill>
                  <a:srgbClr val="00B0F0"/>
                </a:solidFill>
                <a:sym typeface="Wingdings" panose="05000000000000000000" pitchFamily="2" charset="2"/>
              </a:rPr>
              <a:t></a:t>
            </a:r>
            <a:endParaRPr lang="en-CA" dirty="0" smtClean="0">
              <a:solidFill>
                <a:srgbClr val="00B0F0"/>
              </a:solidFill>
            </a:endParaRPr>
          </a:p>
          <a:p>
            <a:pPr lvl="1"/>
            <a:r>
              <a:rPr lang="en-CA" dirty="0" smtClean="0"/>
              <a:t>Today, M</a:t>
            </a:r>
            <a:r>
              <a:rPr lang="en-CA" cap="small" dirty="0" smtClean="0"/>
              <a:t>atlab</a:t>
            </a:r>
            <a:r>
              <a:rPr lang="en-CA" dirty="0" smtClean="0"/>
              <a:t> is used where </a:t>
            </a:r>
            <a:r>
              <a:rPr lang="en-CA" cap="small" dirty="0" err="1" smtClean="0"/>
              <a:t>apl</a:t>
            </a:r>
            <a:r>
              <a:rPr lang="en-CA" cap="small" dirty="0" smtClean="0"/>
              <a:t> </a:t>
            </a:r>
            <a:r>
              <a:rPr lang="en-CA" dirty="0" smtClean="0"/>
              <a:t>used to be used </a:t>
            </a:r>
            <a:r>
              <a:rPr lang="en-CA" dirty="0" smtClean="0">
                <a:sym typeface="Wingdings" panose="05000000000000000000" pitchFamily="2" charset="2"/>
              </a:rPr>
              <a:t> </a:t>
            </a: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Programming languages</a:t>
            </a:r>
            <a:endParaRPr lang="en-CA" dirty="0"/>
          </a:p>
        </p:txBody>
      </p:sp>
      <p:sp>
        <p:nvSpPr>
          <p:cNvPr id="3" name="Content Placeholder 2"/>
          <p:cNvSpPr>
            <a:spLocks noGrp="1"/>
          </p:cNvSpPr>
          <p:nvPr>
            <p:ph idx="1"/>
          </p:nvPr>
        </p:nvSpPr>
        <p:spPr/>
        <p:txBody>
          <a:bodyPr/>
          <a:lstStyle/>
          <a:p>
            <a:r>
              <a:rPr lang="en-CA" dirty="0" smtClean="0"/>
              <a:t>All of programming falls under the domain of mathematics</a:t>
            </a:r>
          </a:p>
          <a:p>
            <a:pPr lvl="1"/>
            <a:r>
              <a:rPr lang="en-CA" dirty="0" smtClean="0"/>
              <a:t>The </a:t>
            </a:r>
            <a:r>
              <a:rPr lang="en-CA" dirty="0" err="1" smtClean="0"/>
              <a:t>Cheriton</a:t>
            </a:r>
            <a:r>
              <a:rPr lang="en-CA" dirty="0" smtClean="0"/>
              <a:t> School of Computer Science is within the Faculty of Math</a:t>
            </a:r>
          </a:p>
          <a:p>
            <a:r>
              <a:rPr lang="en-CA" dirty="0" smtClean="0"/>
              <a:t>We cannot use mathematical notation in programming languages, and thus we must use other means of describing our intentions</a:t>
            </a:r>
          </a:p>
        </p:txBody>
      </p:sp>
      <p:graphicFrame>
        <p:nvGraphicFramePr>
          <p:cNvPr id="5" name="Table 4"/>
          <p:cNvGraphicFramePr>
            <a:graphicFrameLocks noGrp="1"/>
          </p:cNvGraphicFramePr>
          <p:nvPr>
            <p:extLst>
              <p:ext uri="{D42A27DB-BD31-4B8C-83A1-F6EECF244321}">
                <p14:modId xmlns:p14="http://schemas.microsoft.com/office/powerpoint/2010/main" val="3563323665"/>
              </p:ext>
            </p:extLst>
          </p:nvPr>
        </p:nvGraphicFramePr>
        <p:xfrm>
          <a:off x="2195737" y="3347928"/>
          <a:ext cx="4680520" cy="3393440"/>
        </p:xfrm>
        <a:graphic>
          <a:graphicData uri="http://schemas.openxmlformats.org/drawingml/2006/table">
            <a:tbl>
              <a:tblPr>
                <a:tableStyleId>{2D5ABB26-0587-4C30-8999-92F81FD0307C}</a:tableStyleId>
              </a:tblPr>
              <a:tblGrid>
                <a:gridCol w="1728192">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tblGrid>
              <a:tr h="355392">
                <a:tc>
                  <a:txBody>
                    <a:bodyPr/>
                    <a:lstStyle/>
                    <a:p>
                      <a:r>
                        <a:rPr lang="en-CA" sz="1800" b="1" dirty="0" smtClean="0">
                          <a:latin typeface="Georgia" panose="02040502050405020303" pitchFamily="18" charset="0"/>
                          <a:cs typeface="Times New Roman" panose="02020603050405020304" pitchFamily="18" charset="0"/>
                        </a:rPr>
                        <a:t>Expression</a:t>
                      </a:r>
                      <a:endParaRPr lang="en-CA" sz="1800" b="1" dirty="0">
                        <a:latin typeface="Georgia" panose="02040502050405020303"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1" dirty="0" smtClean="0">
                          <a:latin typeface="Georgia" panose="02040502050405020303" pitchFamily="18" charset="0"/>
                          <a:cs typeface="Consolas" panose="020B0609020204030204" pitchFamily="49" charset="0"/>
                        </a:rPr>
                        <a:t>Representation</a:t>
                      </a:r>
                      <a:r>
                        <a:rPr lang="en-CA" sz="1800" b="1" baseline="0" dirty="0" smtClean="0">
                          <a:latin typeface="Georgia" panose="02040502050405020303" pitchFamily="18" charset="0"/>
                          <a:cs typeface="Consolas" panose="020B0609020204030204" pitchFamily="49" charset="0"/>
                        </a:rPr>
                        <a:t> in C++</a:t>
                      </a:r>
                      <a:endParaRPr lang="en-CA" sz="1800" b="1" dirty="0">
                        <a:latin typeface="Georgia" panose="02040502050405020303" pitchFamily="18" charset="0"/>
                        <a:cs typeface="Consolas" panose="020B0609020204030204" pitchFamily="49"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algn="ctr"/>
                      <a:r>
                        <a:rPr lang="en-CA" sz="1800" dirty="0" smtClean="0">
                          <a:latin typeface="Times New Roman" panose="02020603050405020304" pitchFamily="18" charset="0"/>
                          <a:cs typeface="Times New Roman" panose="02020603050405020304" pitchFamily="18" charset="0"/>
                        </a:rPr>
                        <a:t>2(</a:t>
                      </a:r>
                      <a:r>
                        <a:rPr lang="en-CA" sz="1800" i="1" dirty="0" smtClean="0">
                          <a:latin typeface="Times New Roman" panose="02020603050405020304" pitchFamily="18" charset="0"/>
                          <a:cs typeface="Times New Roman" panose="02020603050405020304" pitchFamily="18" charset="0"/>
                        </a:rPr>
                        <a:t>x</a:t>
                      </a:r>
                      <a:r>
                        <a:rPr lang="en-CA" sz="1800" i="0" dirty="0" smtClean="0">
                          <a:latin typeface="Times New Roman" panose="02020603050405020304" pitchFamily="18" charset="0"/>
                          <a:cs typeface="Times New Roman" panose="02020603050405020304" pitchFamily="18" charset="0"/>
                        </a:rPr>
                        <a:t> + </a:t>
                      </a:r>
                      <a:r>
                        <a:rPr lang="en-CA" sz="1800" i="1" dirty="0" smtClean="0">
                          <a:latin typeface="Times New Roman" panose="02020603050405020304" pitchFamily="18" charset="0"/>
                          <a:cs typeface="Times New Roman" panose="02020603050405020304" pitchFamily="18" charset="0"/>
                        </a:rPr>
                        <a:t>y</a:t>
                      </a:r>
                      <a:r>
                        <a:rPr lang="en-CA" sz="1800" i="0" dirty="0" smtClean="0">
                          <a:latin typeface="Times New Roman" panose="02020603050405020304" pitchFamily="18" charset="0"/>
                          <a:cs typeface="Times New Roman" panose="02020603050405020304" pitchFamily="18" charset="0"/>
                        </a:rPr>
                        <a:t>)</a:t>
                      </a:r>
                      <a:endParaRPr lang="en-CA"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sz="1800" dirty="0" smtClean="0">
                          <a:latin typeface="Consolas" panose="020B0609020204030204" pitchFamily="49" charset="0"/>
                          <a:cs typeface="Consolas" panose="020B0609020204030204" pitchFamily="49" charset="0"/>
                        </a:rPr>
                        <a:t>2*(x</a:t>
                      </a:r>
                      <a:r>
                        <a:rPr lang="en-CA" sz="1800" baseline="0" dirty="0" smtClean="0">
                          <a:latin typeface="Consolas" panose="020B0609020204030204" pitchFamily="49" charset="0"/>
                          <a:cs typeface="Consolas" panose="020B0609020204030204" pitchFamily="49" charset="0"/>
                        </a:rPr>
                        <a:t> + y)</a:t>
                      </a:r>
                      <a:endParaRPr lang="en-CA" sz="1800" dirty="0">
                        <a:latin typeface="Consolas" panose="020B0609020204030204" pitchFamily="49" charset="0"/>
                        <a:cs typeface="Consolas" panose="020B0609020204030204" pitchFamily="49"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40080">
                <a:tc>
                  <a:txBody>
                    <a:bodyPr/>
                    <a:lstStyle/>
                    <a:p>
                      <a:pPr algn="ctr"/>
                      <a:endParaRPr lang="en-CA" sz="1800" dirty="0" smtClean="0">
                        <a:latin typeface="Times New Roman" panose="02020603050405020304" pitchFamily="18" charset="0"/>
                        <a:cs typeface="Times New Roman" panose="02020603050405020304" pitchFamily="18" charset="0"/>
                      </a:endParaRPr>
                    </a:p>
                    <a:p>
                      <a:pPr algn="ctr"/>
                      <a:endParaRPr lang="en-CA" sz="1800" dirty="0">
                        <a:latin typeface="Times New Roman" panose="02020603050405020304" pitchFamily="18" charset="0"/>
                        <a:cs typeface="Times New Roman" panose="02020603050405020304" pitchFamily="18" charset="0"/>
                      </a:endParaRPr>
                    </a:p>
                  </a:txBody>
                  <a:tcPr/>
                </a:tc>
                <a:tc>
                  <a:txBody>
                    <a:bodyPr/>
                    <a:lstStyle/>
                    <a:p>
                      <a:pPr algn="ctr"/>
                      <a:r>
                        <a:rPr lang="en-CA" sz="1800" dirty="0" smtClean="0">
                          <a:latin typeface="Consolas" panose="020B0609020204030204" pitchFamily="49" charset="0"/>
                          <a:cs typeface="Consolas" panose="020B0609020204030204" pitchFamily="49" charset="0"/>
                        </a:rPr>
                        <a:t>(n*n*n)/3</a:t>
                      </a:r>
                    </a:p>
                  </a:txBody>
                  <a:tcPr anchor="ctr"/>
                </a:tc>
                <a:extLst>
                  <a:ext uri="{0D108BD9-81ED-4DB2-BD59-A6C34878D82A}">
                    <a16:rowId xmlns:a16="http://schemas.microsoft.com/office/drawing/2014/main" val="10002"/>
                  </a:ext>
                </a:extLst>
              </a:tr>
              <a:tr h="640080">
                <a:tc>
                  <a:txBody>
                    <a:bodyPr/>
                    <a:lstStyle/>
                    <a:p>
                      <a:pPr algn="ctr"/>
                      <a:endParaRPr lang="en-CA" sz="1800" dirty="0" smtClean="0">
                        <a:latin typeface="Times New Roman" panose="02020603050405020304" pitchFamily="18" charset="0"/>
                        <a:cs typeface="Times New Roman" panose="02020603050405020304" pitchFamily="18" charset="0"/>
                      </a:endParaRPr>
                    </a:p>
                    <a:p>
                      <a:pPr algn="ctr"/>
                      <a:endParaRPr lang="en-CA" sz="1800" dirty="0">
                        <a:latin typeface="Times New Roman" panose="02020603050405020304" pitchFamily="18" charset="0"/>
                        <a:cs typeface="Times New Roman" panose="02020603050405020304" pitchFamily="18" charset="0"/>
                      </a:endParaRPr>
                    </a:p>
                  </a:txBody>
                  <a:tcPr/>
                </a:tc>
                <a:tc>
                  <a:txBody>
                    <a:bodyPr/>
                    <a:lstStyle/>
                    <a:p>
                      <a:pPr algn="ctr"/>
                      <a:r>
                        <a:rPr lang="en-CA" sz="1800" dirty="0" smtClean="0">
                          <a:latin typeface="Consolas" panose="020B0609020204030204" pitchFamily="49" charset="0"/>
                          <a:cs typeface="Consolas" panose="020B0609020204030204" pitchFamily="49" charset="0"/>
                        </a:rPr>
                        <a:t>0.5*9.8*s*s</a:t>
                      </a:r>
                      <a:r>
                        <a:rPr lang="en-CA" sz="1800" baseline="0" dirty="0" smtClean="0">
                          <a:latin typeface="Consolas" panose="020B0609020204030204" pitchFamily="49" charset="0"/>
                          <a:cs typeface="Consolas" panose="020B0609020204030204" pitchFamily="49" charset="0"/>
                        </a:rPr>
                        <a:t> + v0*s</a:t>
                      </a:r>
                      <a:endParaRPr lang="en-CA" sz="1800" dirty="0">
                        <a:latin typeface="Consolas" panose="020B0609020204030204" pitchFamily="49" charset="0"/>
                        <a:cs typeface="Consolas" panose="020B0609020204030204" pitchFamily="49" charset="0"/>
                      </a:endParaRPr>
                    </a:p>
                  </a:txBody>
                  <a:tcPr anchor="ctr"/>
                </a:tc>
                <a:extLst>
                  <a:ext uri="{0D108BD9-81ED-4DB2-BD59-A6C34878D82A}">
                    <a16:rowId xmlns:a16="http://schemas.microsoft.com/office/drawing/2014/main" val="10003"/>
                  </a:ext>
                </a:extLst>
              </a:tr>
              <a:tr h="370840">
                <a:tc>
                  <a:txBody>
                    <a:bodyPr/>
                    <a:lstStyle/>
                    <a:p>
                      <a:pPr algn="ctr"/>
                      <a:r>
                        <a:rPr lang="en-CA" sz="1800" dirty="0" smtClean="0">
                          <a:latin typeface="Times New Roman" panose="02020603050405020304" pitchFamily="18" charset="0"/>
                          <a:cs typeface="Times New Roman" panose="02020603050405020304" pitchFamily="18" charset="0"/>
                        </a:rPr>
                        <a:t>sin(</a:t>
                      </a:r>
                      <a:r>
                        <a:rPr lang="en-CA" sz="1800" i="1" dirty="0" smtClean="0">
                          <a:latin typeface="Times New Roman" panose="02020603050405020304" pitchFamily="18" charset="0"/>
                          <a:cs typeface="Times New Roman" panose="02020603050405020304" pitchFamily="18" charset="0"/>
                        </a:rPr>
                        <a:t>x</a:t>
                      </a:r>
                      <a:r>
                        <a:rPr lang="en-CA" sz="1800" i="0" dirty="0" smtClean="0">
                          <a:latin typeface="Times New Roman" panose="02020603050405020304" pitchFamily="18" charset="0"/>
                          <a:cs typeface="Times New Roman" panose="02020603050405020304" pitchFamily="18" charset="0"/>
                        </a:rPr>
                        <a:t>)</a:t>
                      </a:r>
                      <a:endParaRPr lang="en-CA" sz="1800" dirty="0">
                        <a:latin typeface="Times New Roman" panose="02020603050405020304" pitchFamily="18" charset="0"/>
                        <a:cs typeface="Times New Roman" panose="02020603050405020304" pitchFamily="18" charset="0"/>
                      </a:endParaRPr>
                    </a:p>
                  </a:txBody>
                  <a:tcPr/>
                </a:tc>
                <a:tc>
                  <a:txBody>
                    <a:bodyPr/>
                    <a:lstStyle/>
                    <a:p>
                      <a:pPr algn="ctr"/>
                      <a:r>
                        <a:rPr lang="en-CA" sz="1800" dirty="0" smtClean="0">
                          <a:latin typeface="Consolas" panose="020B0609020204030204" pitchFamily="49" charset="0"/>
                          <a:cs typeface="Consolas" panose="020B0609020204030204" pitchFamily="49" charset="0"/>
                        </a:rPr>
                        <a:t>sin(x)</a:t>
                      </a:r>
                      <a:endParaRPr lang="en-CA" sz="1800" dirty="0">
                        <a:latin typeface="Consolas" panose="020B0609020204030204" pitchFamily="49" charset="0"/>
                        <a:cs typeface="Consolas" panose="020B0609020204030204" pitchFamily="49" charset="0"/>
                      </a:endParaRPr>
                    </a:p>
                  </a:txBody>
                  <a:tcPr anchor="ctr"/>
                </a:tc>
                <a:extLst>
                  <a:ext uri="{0D108BD9-81ED-4DB2-BD59-A6C34878D82A}">
                    <a16:rowId xmlns:a16="http://schemas.microsoft.com/office/drawing/2014/main" val="10004"/>
                  </a:ext>
                </a:extLst>
              </a:tr>
              <a:tr h="370840">
                <a:tc>
                  <a:txBody>
                    <a:bodyPr/>
                    <a:lstStyle/>
                    <a:p>
                      <a:pPr algn="ctr"/>
                      <a:r>
                        <a:rPr lang="en-CA" sz="1800" dirty="0" smtClean="0">
                          <a:latin typeface="Times New Roman" panose="02020603050405020304" pitchFamily="18" charset="0"/>
                          <a:cs typeface="Times New Roman" panose="02020603050405020304" pitchFamily="18" charset="0"/>
                        </a:rPr>
                        <a:t>|</a:t>
                      </a:r>
                      <a:r>
                        <a:rPr lang="en-CA" sz="1800" i="1" dirty="0" smtClean="0">
                          <a:latin typeface="Times New Roman" panose="02020603050405020304" pitchFamily="18" charset="0"/>
                          <a:cs typeface="Times New Roman" panose="02020603050405020304" pitchFamily="18" charset="0"/>
                        </a:rPr>
                        <a:t>x</a:t>
                      </a:r>
                      <a:r>
                        <a:rPr lang="en-CA" sz="1800" i="0" dirty="0" smtClean="0">
                          <a:latin typeface="Times New Roman" panose="02020603050405020304" pitchFamily="18" charset="0"/>
                          <a:cs typeface="Times New Roman" panose="02020603050405020304" pitchFamily="18" charset="0"/>
                        </a:rPr>
                        <a:t>|</a:t>
                      </a:r>
                      <a:endParaRPr lang="en-CA" sz="1800" dirty="0">
                        <a:latin typeface="Times New Roman" panose="02020603050405020304" pitchFamily="18" charset="0"/>
                        <a:cs typeface="Times New Roman" panose="02020603050405020304" pitchFamily="18" charset="0"/>
                      </a:endParaRPr>
                    </a:p>
                  </a:txBody>
                  <a:tcPr/>
                </a:tc>
                <a:tc>
                  <a:txBody>
                    <a:bodyPr/>
                    <a:lstStyle/>
                    <a:p>
                      <a:pPr algn="ctr"/>
                      <a:r>
                        <a:rPr lang="en-CA" sz="1800" dirty="0" smtClean="0">
                          <a:latin typeface="Consolas" panose="020B0609020204030204" pitchFamily="49" charset="0"/>
                          <a:cs typeface="Consolas" panose="020B0609020204030204" pitchFamily="49" charset="0"/>
                        </a:rPr>
                        <a:t>abs(x)</a:t>
                      </a:r>
                      <a:endParaRPr lang="en-CA" sz="1800" dirty="0">
                        <a:latin typeface="Consolas" panose="020B0609020204030204" pitchFamily="49" charset="0"/>
                        <a:cs typeface="Consolas" panose="020B0609020204030204" pitchFamily="49" charset="0"/>
                      </a:endParaRPr>
                    </a:p>
                  </a:txBody>
                  <a:tcPr anchor="ctr"/>
                </a:tc>
                <a:extLst>
                  <a:ext uri="{0D108BD9-81ED-4DB2-BD59-A6C34878D82A}">
                    <a16:rowId xmlns:a16="http://schemas.microsoft.com/office/drawing/2014/main" val="10005"/>
                  </a:ext>
                </a:extLst>
              </a:tr>
              <a:tr h="640080">
                <a:tc>
                  <a:txBody>
                    <a:bodyPr/>
                    <a:lstStyle/>
                    <a:p>
                      <a:pPr algn="ctr"/>
                      <a:endParaRPr lang="en-CA" sz="1800" dirty="0" smtClean="0">
                        <a:latin typeface="Times New Roman" panose="02020603050405020304" pitchFamily="18" charset="0"/>
                        <a:cs typeface="Times New Roman" panose="02020603050405020304" pitchFamily="18" charset="0"/>
                      </a:endParaRPr>
                    </a:p>
                    <a:p>
                      <a:pPr algn="ctr"/>
                      <a:endParaRPr lang="en-CA"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sz="1800" dirty="0" smtClean="0">
                          <a:latin typeface="Consolas" panose="020B0609020204030204" pitchFamily="49" charset="0"/>
                          <a:cs typeface="Consolas" panose="020B0609020204030204" pitchFamily="49" charset="0"/>
                        </a:rPr>
                        <a:t>sqrt(x)</a:t>
                      </a:r>
                      <a:endParaRPr lang="en-CA" sz="1800" dirty="0">
                        <a:latin typeface="Consolas" panose="020B0609020204030204" pitchFamily="49" charset="0"/>
                        <a:cs typeface="Consolas" panose="020B0609020204030204" pitchFamily="49"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82649010"/>
              </p:ext>
            </p:extLst>
          </p:nvPr>
        </p:nvGraphicFramePr>
        <p:xfrm>
          <a:off x="2843809" y="4140015"/>
          <a:ext cx="504056" cy="648072"/>
        </p:xfrm>
        <a:graphic>
          <a:graphicData uri="http://schemas.openxmlformats.org/presentationml/2006/ole">
            <mc:AlternateContent xmlns:mc="http://schemas.openxmlformats.org/markup-compatibility/2006">
              <mc:Choice xmlns:v="urn:schemas-microsoft-com:vml" Requires="v">
                <p:oleObj spid="_x0000_s1098" name="Equation" r:id="rId3" imgW="190440" imgH="368280" progId="Equation.DSMT4">
                  <p:embed/>
                </p:oleObj>
              </mc:Choice>
              <mc:Fallback>
                <p:oleObj name="Equation" r:id="rId3" imgW="190440" imgH="3682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9" y="4140015"/>
                        <a:ext cx="504056" cy="64807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40941556"/>
              </p:ext>
            </p:extLst>
          </p:nvPr>
        </p:nvGraphicFramePr>
        <p:xfrm>
          <a:off x="2866960" y="6228247"/>
          <a:ext cx="361951" cy="334962"/>
        </p:xfrm>
        <a:graphic>
          <a:graphicData uri="http://schemas.openxmlformats.org/presentationml/2006/ole">
            <mc:AlternateContent xmlns:mc="http://schemas.openxmlformats.org/markup-compatibility/2006">
              <mc:Choice xmlns:v="urn:schemas-microsoft-com:vml" Requires="v">
                <p:oleObj spid="_x0000_s1099" name="Equation" r:id="rId5" imgW="215640" imgH="190440" progId="Equation.DSMT4">
                  <p:embed/>
                </p:oleObj>
              </mc:Choice>
              <mc:Fallback>
                <p:oleObj name="Equation" r:id="rId5" imgW="215640" imgH="190440" progId="Equation.DSMT4">
                  <p:embed/>
                  <p:pic>
                    <p:nvPicPr>
                      <p:cNvPr id="0" name="Object 6"/>
                      <p:cNvPicPr>
                        <a:picLocks noChangeAspect="1" noChangeArrowheads="1"/>
                      </p:cNvPicPr>
                      <p:nvPr/>
                    </p:nvPicPr>
                    <p:blipFill>
                      <a:blip r:embed="rId6"/>
                      <a:srcRect/>
                      <a:stretch>
                        <a:fillRect/>
                      </a:stretch>
                    </p:blipFill>
                    <p:spPr bwMode="auto">
                      <a:xfrm>
                        <a:off x="2866960" y="6228247"/>
                        <a:ext cx="361951" cy="33496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78433170"/>
              </p:ext>
            </p:extLst>
          </p:nvPr>
        </p:nvGraphicFramePr>
        <p:xfrm>
          <a:off x="2483770" y="4716080"/>
          <a:ext cx="1152525" cy="603250"/>
        </p:xfrm>
        <a:graphic>
          <a:graphicData uri="http://schemas.openxmlformats.org/presentationml/2006/ole">
            <mc:AlternateContent xmlns:mc="http://schemas.openxmlformats.org/markup-compatibility/2006">
              <mc:Choice xmlns:v="urn:schemas-microsoft-com:vml" Requires="v">
                <p:oleObj spid="_x0000_s1100" name="Equation" r:id="rId7" imgW="685800" imgH="342720" progId="Equation.DSMT4">
                  <p:embed/>
                </p:oleObj>
              </mc:Choice>
              <mc:Fallback>
                <p:oleObj name="Equation" r:id="rId7" imgW="685800" imgH="34272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70" y="4716080"/>
                        <a:ext cx="11525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74196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first program</a:t>
            </a:r>
            <a:endParaRPr lang="en-CA" dirty="0"/>
          </a:p>
        </p:txBody>
      </p:sp>
      <p:sp>
        <p:nvSpPr>
          <p:cNvPr id="3" name="Content Placeholder 2"/>
          <p:cNvSpPr>
            <a:spLocks noGrp="1"/>
          </p:cNvSpPr>
          <p:nvPr>
            <p:ph idx="1"/>
          </p:nvPr>
        </p:nvSpPr>
        <p:spPr>
          <a:xfrm>
            <a:off x="1644053" y="1556794"/>
            <a:ext cx="5842992" cy="4525963"/>
          </a:xfrm>
        </p:spPr>
        <p:txBody>
          <a:bodyPr/>
          <a:lstStyle/>
          <a:p>
            <a:pPr marL="0" indent="0">
              <a:buNone/>
            </a:pPr>
            <a:r>
              <a:rPr lang="en-CA" dirty="0" smtClean="0">
                <a:solidFill>
                  <a:srgbClr val="7030A0"/>
                </a:solidFill>
                <a:latin typeface="Consolas" panose="020B0609020204030204" pitchFamily="49" charset="0"/>
                <a:cs typeface="Consolas" panose="020B0609020204030204" pitchFamily="49" charset="0"/>
              </a:rPr>
              <a:t>#include &lt;iostream&gt;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int </a:t>
            </a:r>
            <a:r>
              <a:rPr lang="en-CA" dirty="0" smtClean="0">
                <a:solidFill>
                  <a:srgbClr val="0070C0"/>
                </a:solidFill>
                <a:latin typeface="Consolas" panose="020B0609020204030204" pitchFamily="49" charset="0"/>
                <a:cs typeface="Consolas" panose="020B0609020204030204" pitchFamily="49" charset="0"/>
              </a:rPr>
              <a:t>main</a:t>
            </a:r>
            <a:r>
              <a:rPr lang="en-CA" dirty="0" smtClean="0">
                <a:latin typeface="Consolas" panose="020B0609020204030204" pitchFamily="49" charset="0"/>
                <a:cs typeface="Consolas" panose="020B0609020204030204" pitchFamily="49" charset="0"/>
              </a:rPr>
              <a: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int </a:t>
            </a:r>
            <a:r>
              <a:rPr lang="en-CA" dirty="0" smtClean="0">
                <a:solidFill>
                  <a:srgbClr val="0070C0"/>
                </a:solidFill>
                <a:latin typeface="Consolas" panose="020B0609020204030204" pitchFamily="49" charset="0"/>
                <a:cs typeface="Consolas" panose="020B0609020204030204" pitchFamily="49" charset="0"/>
              </a:rPr>
              <a:t>main</a:t>
            </a:r>
            <a:r>
              <a:rPr lang="en-CA" dirty="0" smtClean="0">
                <a:latin typeface="Consolas" panose="020B0609020204030204" pitchFamily="49" charset="0"/>
                <a:cs typeface="Consolas" panose="020B0609020204030204" pitchFamily="49" charset="0"/>
              </a:rPr>
              <a:t>() {</a:t>
            </a:r>
          </a:p>
          <a:p>
            <a:pPr marL="0" indent="0">
              <a:buNone/>
            </a:pPr>
            <a:r>
              <a:rPr lang="en-CA" dirty="0" smtClean="0">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std::cout </a:t>
            </a:r>
            <a:r>
              <a:rPr lang="en-CA" dirty="0" smtClean="0">
                <a:latin typeface="Consolas" panose="020B0609020204030204" pitchFamily="49" charset="0"/>
                <a:cs typeface="Consolas" panose="020B0609020204030204" pitchFamily="49" charset="0"/>
              </a:rPr>
              <a:t>&lt;&lt; </a:t>
            </a:r>
            <a:r>
              <a:rPr lang="en-CA" dirty="0" smtClean="0">
                <a:solidFill>
                  <a:schemeClr val="accent6">
                    <a:lumMod val="75000"/>
                  </a:schemeClr>
                </a:solidFill>
                <a:latin typeface="Consolas" panose="020B0609020204030204" pitchFamily="49" charset="0"/>
                <a:cs typeface="Consolas" panose="020B0609020204030204" pitchFamily="49" charset="0"/>
              </a:rPr>
              <a:t>"Hello world!"</a:t>
            </a:r>
            <a:r>
              <a:rPr lang="en-CA" dirty="0" smtClean="0">
                <a:latin typeface="Consolas" panose="020B0609020204030204" pitchFamily="49" charset="0"/>
                <a:cs typeface="Consolas" panose="020B0609020204030204" pitchFamily="49" charset="0"/>
              </a:rPr>
              <a:t>;</a:t>
            </a:r>
          </a:p>
          <a:p>
            <a:pPr marL="0" indent="0">
              <a:buNone/>
            </a:pPr>
            <a:r>
              <a:rPr lang="en-CA" dirty="0" smtClean="0">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std::cout </a:t>
            </a:r>
            <a:r>
              <a:rPr lang="en-CA" dirty="0" smtClean="0">
                <a:latin typeface="Consolas" panose="020B0609020204030204" pitchFamily="49" charset="0"/>
                <a:cs typeface="Consolas" panose="020B0609020204030204" pitchFamily="49" charset="0"/>
              </a:rPr>
              <a:t>&lt;&lt; </a:t>
            </a:r>
            <a:r>
              <a:rPr lang="en-CA" dirty="0" smtClean="0">
                <a:solidFill>
                  <a:srgbClr val="00B050"/>
                </a:solidFill>
                <a:latin typeface="Consolas" panose="020B0609020204030204" pitchFamily="49" charset="0"/>
                <a:cs typeface="Consolas" panose="020B0609020204030204" pitchFamily="49" charset="0"/>
              </a:rPr>
              <a:t>std::endl</a:t>
            </a:r>
            <a:r>
              <a:rPr lang="en-CA" dirty="0" smtClean="0">
                <a:latin typeface="Consolas" panose="020B0609020204030204" pitchFamily="49" charset="0"/>
                <a:cs typeface="Consolas" panose="020B0609020204030204" pitchFamily="49" charset="0"/>
              </a:rPr>
              <a: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return</a:t>
            </a:r>
            <a:r>
              <a:rPr lang="en-CA" dirty="0" smtClean="0">
                <a:latin typeface="Consolas" panose="020B0609020204030204" pitchFamily="49" charset="0"/>
                <a:cs typeface="Consolas" panose="020B0609020204030204" pitchFamily="49" charset="0"/>
              </a:rPr>
              <a:t> </a:t>
            </a:r>
            <a:r>
              <a:rPr lang="en-CA" dirty="0" smtClean="0">
                <a:solidFill>
                  <a:schemeClr val="accent6">
                    <a:lumMod val="75000"/>
                  </a:schemeClr>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a:t>
            </a:r>
          </a:p>
          <a:p>
            <a:pPr marL="0"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2520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first program</a:t>
            </a:r>
          </a:p>
        </p:txBody>
      </p:sp>
      <p:sp>
        <p:nvSpPr>
          <p:cNvPr id="3" name="Content Placeholder 2"/>
          <p:cNvSpPr>
            <a:spLocks noGrp="1"/>
          </p:cNvSpPr>
          <p:nvPr>
            <p:ph idx="1"/>
          </p:nvPr>
        </p:nvSpPr>
        <p:spPr/>
        <p:txBody>
          <a:bodyPr/>
          <a:lstStyle/>
          <a:p>
            <a:r>
              <a:rPr lang="en-CA" dirty="0" smtClean="0"/>
              <a:t>There are two approaches we can take to compiling and executing this code:</a:t>
            </a:r>
          </a:p>
          <a:p>
            <a:pPr lvl="1"/>
            <a:r>
              <a:rPr lang="en-CA" dirty="0" smtClean="0"/>
              <a:t>Using an Integrated Development Environment (</a:t>
            </a:r>
            <a:r>
              <a:rPr lang="en-CA" cap="small" dirty="0" smtClean="0"/>
              <a:t>ide</a:t>
            </a:r>
            <a:r>
              <a:rPr lang="en-CA" dirty="0" smtClean="0"/>
              <a:t>)</a:t>
            </a:r>
          </a:p>
          <a:p>
            <a:pPr lvl="2"/>
            <a:r>
              <a:rPr lang="en-CA" dirty="0" smtClean="0"/>
              <a:t>We will use Eclipse in the laboratories</a:t>
            </a:r>
          </a:p>
          <a:p>
            <a:pPr lvl="1"/>
            <a:r>
              <a:rPr lang="en-CA" dirty="0" smtClean="0"/>
              <a:t>Using an on-line compiler such as </a:t>
            </a:r>
            <a:r>
              <a:rPr lang="en-CA" dirty="0" smtClean="0">
                <a:hlinkClick r:id="rId2"/>
              </a:rPr>
              <a:t>https://repl.it/</a:t>
            </a:r>
            <a:endParaRPr lang="en-CA" dirty="0" smtClean="0"/>
          </a:p>
          <a:p>
            <a:endParaRPr lang="en-CA" dirty="0" smtClean="0"/>
          </a:p>
          <a:p>
            <a:r>
              <a:rPr lang="en-CA" dirty="0" smtClean="0"/>
              <a:t>On-line </a:t>
            </a:r>
            <a:r>
              <a:rPr lang="en-CA" dirty="0"/>
              <a:t>compilers, however:</a:t>
            </a:r>
          </a:p>
          <a:p>
            <a:pPr lvl="1"/>
            <a:r>
              <a:rPr lang="en-CA" dirty="0"/>
              <a:t>May not always be available</a:t>
            </a:r>
          </a:p>
          <a:p>
            <a:pPr lvl="1"/>
            <a:r>
              <a:rPr lang="en-CA" dirty="0"/>
              <a:t>Are useless for larger projects</a:t>
            </a:r>
          </a:p>
          <a:p>
            <a:pPr marL="0" indent="0">
              <a:buNone/>
            </a:pPr>
            <a:endParaRPr lang="en-CA" dirty="0"/>
          </a:p>
        </p:txBody>
      </p:sp>
    </p:spTree>
    <p:extLst>
      <p:ext uri="{BB962C8B-B14F-4D97-AF65-F5344CB8AC3E}">
        <p14:creationId xmlns:p14="http://schemas.microsoft.com/office/powerpoint/2010/main" val="2458655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first program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0074"/>
            <a:ext cx="9144000" cy="4537852"/>
          </a:xfrm>
          <a:prstGeom prst="rect">
            <a:avLst/>
          </a:prstGeom>
        </p:spPr>
      </p:pic>
    </p:spTree>
    <p:extLst>
      <p:ext uri="{BB962C8B-B14F-4D97-AF65-F5344CB8AC3E}">
        <p14:creationId xmlns:p14="http://schemas.microsoft.com/office/powerpoint/2010/main" val="3535503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first program</a:t>
            </a:r>
          </a:p>
        </p:txBody>
      </p:sp>
      <p:sp>
        <p:nvSpPr>
          <p:cNvPr id="3" name="Content Placeholder 2"/>
          <p:cNvSpPr>
            <a:spLocks noGrp="1"/>
          </p:cNvSpPr>
          <p:nvPr>
            <p:ph idx="1"/>
          </p:nvPr>
        </p:nvSpPr>
        <p:spPr/>
        <p:txBody>
          <a:bodyPr/>
          <a:lstStyle/>
          <a:p>
            <a:r>
              <a:rPr lang="en-CA" dirty="0" smtClean="0"/>
              <a:t>When you select the </a:t>
            </a:r>
            <a:r>
              <a:rPr lang="en-CA" b="1" dirty="0" smtClean="0">
                <a:solidFill>
                  <a:srgbClr val="0070C0"/>
                </a:solidFill>
                <a:latin typeface="Arial" panose="020B0604020202020204" pitchFamily="34" charset="0"/>
              </a:rPr>
              <a:t>Run</a:t>
            </a:r>
            <a:r>
              <a:rPr lang="en-CA" dirty="0" smtClean="0"/>
              <a:t> button, text is printed to the console output</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pPr lvl="1"/>
            <a:r>
              <a:rPr lang="en-CA" dirty="0" smtClean="0"/>
              <a:t>Question: What is happening behind the scene?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0760" t="9796" b="57934"/>
          <a:stretch/>
        </p:blipFill>
        <p:spPr>
          <a:xfrm>
            <a:off x="1763688" y="2492896"/>
            <a:ext cx="5406824" cy="2206587"/>
          </a:xfrm>
          <a:prstGeom prst="rect">
            <a:avLst/>
          </a:prstGeom>
        </p:spPr>
      </p:pic>
    </p:spTree>
    <p:extLst>
      <p:ext uri="{BB962C8B-B14F-4D97-AF65-F5344CB8AC3E}">
        <p14:creationId xmlns:p14="http://schemas.microsoft.com/office/powerpoint/2010/main" val="3377478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generating an executable program</a:t>
            </a:r>
            <a:endParaRPr lang="en-US" dirty="0"/>
          </a:p>
        </p:txBody>
      </p:sp>
      <p:sp>
        <p:nvSpPr>
          <p:cNvPr id="3" name="Content Placeholder 2"/>
          <p:cNvSpPr>
            <a:spLocks noGrp="1"/>
          </p:cNvSpPr>
          <p:nvPr>
            <p:ph idx="1"/>
          </p:nvPr>
        </p:nvSpPr>
        <p:spPr>
          <a:xfrm>
            <a:off x="457200" y="1600203"/>
            <a:ext cx="4834880" cy="4525963"/>
          </a:xfrm>
        </p:spPr>
        <p:txBody>
          <a:bodyPr>
            <a:normAutofit/>
          </a:bodyPr>
          <a:lstStyle/>
          <a:p>
            <a:r>
              <a:rPr lang="en-US" dirty="0" smtClean="0"/>
              <a:t>The program undergoes the following four steps in order to create an executable program that you can run</a:t>
            </a:r>
          </a:p>
          <a:p>
            <a:pPr lvl="1"/>
            <a:r>
              <a:rPr lang="en-US" dirty="0" smtClean="0"/>
              <a:t>Step 1: Creating the program using a programming language, and writing it using an editor</a:t>
            </a:r>
          </a:p>
        </p:txBody>
      </p:sp>
      <p:sp>
        <p:nvSpPr>
          <p:cNvPr id="17" name="Folded Corner 16"/>
          <p:cNvSpPr/>
          <p:nvPr/>
        </p:nvSpPr>
        <p:spPr>
          <a:xfrm>
            <a:off x="6192181" y="1628803"/>
            <a:ext cx="1584176" cy="93610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Program Code</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Tree>
    <p:extLst>
      <p:ext uri="{BB962C8B-B14F-4D97-AF65-F5344CB8AC3E}">
        <p14:creationId xmlns:p14="http://schemas.microsoft.com/office/powerpoint/2010/main" val="343431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generating an executable program</a:t>
            </a:r>
            <a:endParaRPr lang="en-US" dirty="0"/>
          </a:p>
        </p:txBody>
      </p:sp>
      <p:sp>
        <p:nvSpPr>
          <p:cNvPr id="3" name="Content Placeholder 2"/>
          <p:cNvSpPr>
            <a:spLocks noGrp="1"/>
          </p:cNvSpPr>
          <p:nvPr>
            <p:ph idx="1"/>
          </p:nvPr>
        </p:nvSpPr>
        <p:spPr>
          <a:xfrm>
            <a:off x="457200" y="1600203"/>
            <a:ext cx="4834880" cy="4525963"/>
          </a:xfrm>
        </p:spPr>
        <p:txBody>
          <a:bodyPr>
            <a:normAutofit/>
          </a:bodyPr>
          <a:lstStyle/>
          <a:p>
            <a:r>
              <a:rPr lang="en-US" dirty="0" smtClean="0"/>
              <a:t>The program undergoes the following four steps in order to create an executable program that you can run</a:t>
            </a:r>
          </a:p>
          <a:p>
            <a:pPr lvl="1"/>
            <a:r>
              <a:rPr lang="en-US" dirty="0" smtClean="0"/>
              <a:t>Step 1: Creating the program using a programming language, and writing it using an editor</a:t>
            </a:r>
          </a:p>
          <a:p>
            <a:pPr lvl="1"/>
            <a:r>
              <a:rPr lang="en-US" dirty="0" smtClean="0"/>
              <a:t>Step 2: Compiling the program into machine-language code</a:t>
            </a:r>
            <a:endParaRPr lang="en-US" dirty="0"/>
          </a:p>
        </p:txBody>
      </p:sp>
      <p:sp>
        <p:nvSpPr>
          <p:cNvPr id="5" name="Rectangle 4"/>
          <p:cNvSpPr/>
          <p:nvPr/>
        </p:nvSpPr>
        <p:spPr>
          <a:xfrm>
            <a:off x="6192181" y="2933650"/>
            <a:ext cx="158417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Compiler</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cxnSp>
        <p:nvCxnSpPr>
          <p:cNvPr id="11" name="Straight Arrow Connector 10"/>
          <p:cNvCxnSpPr>
            <a:endCxn id="5" idx="0"/>
          </p:cNvCxnSpPr>
          <p:nvPr/>
        </p:nvCxnSpPr>
        <p:spPr>
          <a:xfrm>
            <a:off x="6984268" y="2564904"/>
            <a:ext cx="0" cy="368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olded Corner 16"/>
          <p:cNvSpPr/>
          <p:nvPr/>
        </p:nvSpPr>
        <p:spPr>
          <a:xfrm>
            <a:off x="6192181" y="1628803"/>
            <a:ext cx="1584176" cy="93610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Program Code</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Tree>
    <p:extLst>
      <p:ext uri="{BB962C8B-B14F-4D97-AF65-F5344CB8AC3E}">
        <p14:creationId xmlns:p14="http://schemas.microsoft.com/office/powerpoint/2010/main" val="73120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generating an executable program</a:t>
            </a:r>
            <a:endParaRPr lang="en-US" dirty="0"/>
          </a:p>
        </p:txBody>
      </p:sp>
      <p:sp>
        <p:nvSpPr>
          <p:cNvPr id="3" name="Content Placeholder 2"/>
          <p:cNvSpPr>
            <a:spLocks noGrp="1"/>
          </p:cNvSpPr>
          <p:nvPr>
            <p:ph idx="1"/>
          </p:nvPr>
        </p:nvSpPr>
        <p:spPr>
          <a:xfrm>
            <a:off x="457200" y="1600203"/>
            <a:ext cx="4834880" cy="4525963"/>
          </a:xfrm>
        </p:spPr>
        <p:txBody>
          <a:bodyPr>
            <a:normAutofit/>
          </a:bodyPr>
          <a:lstStyle/>
          <a:p>
            <a:r>
              <a:rPr lang="en-US" dirty="0" smtClean="0"/>
              <a:t>The program undergoes the following four steps in order to create an executable program that you can run</a:t>
            </a:r>
          </a:p>
          <a:p>
            <a:pPr lvl="1"/>
            <a:r>
              <a:rPr lang="en-US" dirty="0" smtClean="0"/>
              <a:t>Step 1: Creating the program using a programming language, and writing it using an editor</a:t>
            </a:r>
          </a:p>
          <a:p>
            <a:pPr lvl="1"/>
            <a:r>
              <a:rPr lang="en-US" dirty="0" smtClean="0"/>
              <a:t>Step 2: Compiling the program into machine-language code</a:t>
            </a:r>
            <a:endParaRPr lang="en-US" dirty="0"/>
          </a:p>
          <a:p>
            <a:pPr lvl="1"/>
            <a:r>
              <a:rPr lang="en-US" dirty="0" smtClean="0"/>
              <a:t>Step 3: Linking together the program with other helper programs into a single executable program</a:t>
            </a:r>
          </a:p>
          <a:p>
            <a:pPr lvl="2"/>
            <a:r>
              <a:rPr lang="en-US" dirty="0"/>
              <a:t>E.g., printing to the screen</a:t>
            </a:r>
          </a:p>
          <a:p>
            <a:pPr lvl="1"/>
            <a:endParaRPr lang="en-US" dirty="0" smtClean="0"/>
          </a:p>
        </p:txBody>
      </p:sp>
      <p:sp>
        <p:nvSpPr>
          <p:cNvPr id="5" name="Rectangle 4"/>
          <p:cNvSpPr/>
          <p:nvPr/>
        </p:nvSpPr>
        <p:spPr>
          <a:xfrm>
            <a:off x="6192181" y="2933650"/>
            <a:ext cx="158417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Compiler</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6" name="Rectangle 5"/>
          <p:cNvSpPr/>
          <p:nvPr/>
        </p:nvSpPr>
        <p:spPr>
          <a:xfrm>
            <a:off x="6192181" y="4238501"/>
            <a:ext cx="158417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Linker</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cxnSp>
        <p:nvCxnSpPr>
          <p:cNvPr id="11" name="Straight Arrow Connector 10"/>
          <p:cNvCxnSpPr>
            <a:endCxn id="5" idx="0"/>
          </p:cNvCxnSpPr>
          <p:nvPr/>
        </p:nvCxnSpPr>
        <p:spPr>
          <a:xfrm>
            <a:off x="6984268" y="2564904"/>
            <a:ext cx="0" cy="368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6" idx="0"/>
          </p:cNvCxnSpPr>
          <p:nvPr/>
        </p:nvCxnSpPr>
        <p:spPr>
          <a:xfrm>
            <a:off x="6984268" y="3869756"/>
            <a:ext cx="0" cy="368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olded Corner 16"/>
          <p:cNvSpPr/>
          <p:nvPr/>
        </p:nvSpPr>
        <p:spPr>
          <a:xfrm>
            <a:off x="6192181" y="1628803"/>
            <a:ext cx="1584176" cy="93610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Program Code</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Tree>
    <p:extLst>
      <p:ext uri="{BB962C8B-B14F-4D97-AF65-F5344CB8AC3E}">
        <p14:creationId xmlns:p14="http://schemas.microsoft.com/office/powerpoint/2010/main" val="218177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Describe programs</a:t>
            </a:r>
          </a:p>
          <a:p>
            <a:pPr lvl="1"/>
            <a:r>
              <a:rPr lang="en-CA" dirty="0" smtClean="0"/>
              <a:t>Define programming languages</a:t>
            </a:r>
          </a:p>
          <a:p>
            <a:pPr lvl="1"/>
            <a:r>
              <a:rPr lang="en-CA" dirty="0" smtClean="0"/>
              <a:t>Our first program: </a:t>
            </a:r>
            <a:r>
              <a:rPr lang="en-CA" i="1" dirty="0" smtClean="0"/>
              <a:t>Hello world!</a:t>
            </a:r>
            <a:endParaRPr lang="en-CA" dirty="0"/>
          </a:p>
          <a:p>
            <a:pPr lvl="1"/>
            <a:r>
              <a:rPr lang="en-CA" dirty="0" smtClean="0"/>
              <a:t>Integrated development environments and on-line compilers</a:t>
            </a:r>
          </a:p>
          <a:p>
            <a:pPr lvl="1"/>
            <a:r>
              <a:rPr lang="en-CA" dirty="0" smtClean="0"/>
              <a:t>The steps of compiling a program</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generating an executable program</a:t>
            </a:r>
            <a:endParaRPr lang="en-US" dirty="0"/>
          </a:p>
        </p:txBody>
      </p:sp>
      <p:sp>
        <p:nvSpPr>
          <p:cNvPr id="3" name="Content Placeholder 2"/>
          <p:cNvSpPr>
            <a:spLocks noGrp="1"/>
          </p:cNvSpPr>
          <p:nvPr>
            <p:ph idx="1"/>
          </p:nvPr>
        </p:nvSpPr>
        <p:spPr>
          <a:xfrm>
            <a:off x="457200" y="1600203"/>
            <a:ext cx="4834880" cy="4525963"/>
          </a:xfrm>
        </p:spPr>
        <p:txBody>
          <a:bodyPr>
            <a:normAutofit/>
          </a:bodyPr>
          <a:lstStyle/>
          <a:p>
            <a:r>
              <a:rPr lang="en-US" dirty="0" smtClean="0"/>
              <a:t>The program undergoes the following four steps in order to create an executable program that you can run</a:t>
            </a:r>
          </a:p>
          <a:p>
            <a:pPr lvl="1"/>
            <a:r>
              <a:rPr lang="en-US" dirty="0" smtClean="0"/>
              <a:t>Step 1: Creating the program using a programming language, and writing it using an editor</a:t>
            </a:r>
          </a:p>
          <a:p>
            <a:pPr lvl="1"/>
            <a:r>
              <a:rPr lang="en-US" dirty="0" smtClean="0"/>
              <a:t>Step 2: Compiling the program into machine-language code</a:t>
            </a:r>
          </a:p>
          <a:p>
            <a:pPr lvl="1"/>
            <a:r>
              <a:rPr lang="en-US" dirty="0" smtClean="0"/>
              <a:t>Step 3: Linking together the program with other helper programs into a single executable program</a:t>
            </a:r>
          </a:p>
          <a:p>
            <a:pPr lvl="2"/>
            <a:r>
              <a:rPr lang="en-US" dirty="0" smtClean="0"/>
              <a:t>E.g., printing to the screen</a:t>
            </a:r>
          </a:p>
          <a:p>
            <a:pPr lvl="1"/>
            <a:r>
              <a:rPr lang="en-US" dirty="0" smtClean="0"/>
              <a:t>Step 4: Executing the program </a:t>
            </a:r>
          </a:p>
        </p:txBody>
      </p:sp>
      <p:sp>
        <p:nvSpPr>
          <p:cNvPr id="5" name="Rectangle 4"/>
          <p:cNvSpPr/>
          <p:nvPr/>
        </p:nvSpPr>
        <p:spPr>
          <a:xfrm>
            <a:off x="6192181" y="2933650"/>
            <a:ext cx="158417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Compiler</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6" name="Rectangle 5"/>
          <p:cNvSpPr/>
          <p:nvPr/>
        </p:nvSpPr>
        <p:spPr>
          <a:xfrm>
            <a:off x="6192181" y="4238501"/>
            <a:ext cx="1584176"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Linker</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cxnSp>
        <p:nvCxnSpPr>
          <p:cNvPr id="11" name="Straight Arrow Connector 10"/>
          <p:cNvCxnSpPr>
            <a:endCxn id="5" idx="0"/>
          </p:cNvCxnSpPr>
          <p:nvPr/>
        </p:nvCxnSpPr>
        <p:spPr>
          <a:xfrm>
            <a:off x="6984268" y="2564904"/>
            <a:ext cx="0" cy="368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6" idx="0"/>
          </p:cNvCxnSpPr>
          <p:nvPr/>
        </p:nvCxnSpPr>
        <p:spPr>
          <a:xfrm>
            <a:off x="6984268" y="3869756"/>
            <a:ext cx="0" cy="3687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Folded Corner 16"/>
          <p:cNvSpPr/>
          <p:nvPr/>
        </p:nvSpPr>
        <p:spPr>
          <a:xfrm>
            <a:off x="6192181" y="1628803"/>
            <a:ext cx="1584176" cy="93610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Program Code</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19" name="Folded Corner 18"/>
          <p:cNvSpPr/>
          <p:nvPr/>
        </p:nvSpPr>
        <p:spPr>
          <a:xfrm>
            <a:off x="6192181" y="5517232"/>
            <a:ext cx="1584176" cy="93610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0" rIns="91423" bIns="45710" rtlCol="0" anchor="ctr"/>
          <a:lstStyle/>
          <a:p>
            <a:pPr algn="ctr"/>
            <a:r>
              <a:rPr lang="en-US" dirty="0" smtClean="0">
                <a:ln w="0"/>
                <a:solidFill>
                  <a:schemeClr val="tx1"/>
                </a:solidFill>
                <a:effectLst>
                  <a:outerShdw blurRad="38100" dist="19050" dir="2700000" algn="tl" rotWithShape="0">
                    <a:schemeClr val="dk1">
                      <a:alpha val="40000"/>
                    </a:schemeClr>
                  </a:outerShdw>
                </a:effectLst>
                <a:latin typeface="Georgia" panose="02040502050405020303" pitchFamily="18" charset="0"/>
              </a:rPr>
              <a:t>Executable program</a:t>
            </a:r>
            <a:endParaRPr lang="en-US"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cxnSp>
        <p:nvCxnSpPr>
          <p:cNvPr id="20" name="Straight Arrow Connector 19"/>
          <p:cNvCxnSpPr>
            <a:stCxn id="6" idx="2"/>
          </p:cNvCxnSpPr>
          <p:nvPr/>
        </p:nvCxnSpPr>
        <p:spPr>
          <a:xfrm>
            <a:off x="6984268" y="5174606"/>
            <a:ext cx="0" cy="338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63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a:t>In this presentation, </a:t>
            </a:r>
            <a:r>
              <a:rPr lang="en-CA" dirty="0" smtClean="0"/>
              <a:t>you now</a:t>
            </a:r>
            <a:endParaRPr lang="en-CA" dirty="0"/>
          </a:p>
          <a:p>
            <a:pPr lvl="1"/>
            <a:r>
              <a:rPr lang="en-CA" dirty="0" smtClean="0"/>
              <a:t>Understand what a program is</a:t>
            </a:r>
          </a:p>
          <a:p>
            <a:pPr lvl="1"/>
            <a:r>
              <a:rPr lang="en-CA" dirty="0" smtClean="0"/>
              <a:t>Have an overview of how computers executing instructions</a:t>
            </a:r>
          </a:p>
          <a:p>
            <a:pPr lvl="2"/>
            <a:r>
              <a:rPr lang="en-CA" dirty="0" smtClean="0"/>
              <a:t>These are encoded in binary:  </a:t>
            </a:r>
            <a:r>
              <a:rPr lang="en-CA" dirty="0" smtClean="0">
                <a:latin typeface="Consolas" panose="020B0609020204030204" pitchFamily="49" charset="0"/>
                <a:cs typeface="Consolas" panose="020B0609020204030204" pitchFamily="49" charset="0"/>
              </a:rPr>
              <a:t>0</a:t>
            </a:r>
            <a:r>
              <a:rPr lang="en-CA" dirty="0" smtClean="0"/>
              <a:t>s and </a:t>
            </a:r>
            <a:r>
              <a:rPr lang="en-CA" dirty="0" smtClean="0">
                <a:latin typeface="Consolas" panose="020B0609020204030204" pitchFamily="49" charset="0"/>
                <a:cs typeface="Consolas" panose="020B0609020204030204" pitchFamily="49" charset="0"/>
              </a:rPr>
              <a:t>1</a:t>
            </a:r>
            <a:r>
              <a:rPr lang="en-CA" dirty="0" smtClean="0"/>
              <a:t>s</a:t>
            </a:r>
            <a:endParaRPr lang="en-CA" dirty="0"/>
          </a:p>
          <a:p>
            <a:pPr lvl="1"/>
            <a:r>
              <a:rPr lang="en-CA" dirty="0" smtClean="0"/>
              <a:t>Understand that programming languages allow us to define programs using a human-readable interface</a:t>
            </a:r>
          </a:p>
          <a:p>
            <a:pPr lvl="2"/>
            <a:r>
              <a:rPr lang="en-CA" dirty="0" smtClean="0"/>
              <a:t>The program must be compiled into an executable and run</a:t>
            </a:r>
            <a:endParaRPr lang="en-CA" dirty="0"/>
          </a:p>
          <a:p>
            <a:pPr lvl="1"/>
            <a:r>
              <a:rPr lang="en-CA" dirty="0" smtClean="0"/>
              <a:t>Have written your first program: the ubiquitous </a:t>
            </a:r>
            <a:r>
              <a:rPr lang="en-CA" i="1" dirty="0" smtClean="0"/>
              <a:t>Hello world!</a:t>
            </a:r>
            <a:endParaRPr lang="en-CA" dirty="0"/>
          </a:p>
          <a:p>
            <a:pPr lvl="1"/>
            <a:r>
              <a:rPr lang="en-CA" dirty="0" smtClean="0"/>
              <a:t>Saw this output on https://repl.it</a:t>
            </a:r>
          </a:p>
          <a:p>
            <a:pPr lvl="2"/>
            <a:r>
              <a:rPr lang="en-CA" dirty="0" smtClean="0"/>
              <a:t>The first lab includes installing the Eclipse </a:t>
            </a:r>
            <a:r>
              <a:rPr lang="en-CA" cap="small" dirty="0" smtClean="0"/>
              <a:t>ide</a:t>
            </a:r>
            <a:endParaRPr lang="en-CA" dirty="0" smtClean="0"/>
          </a:p>
          <a:p>
            <a:pPr lvl="2"/>
            <a:r>
              <a:rPr lang="en-CA" dirty="0" smtClean="0"/>
              <a:t>You are not required to use Eclipse, but it is the only </a:t>
            </a:r>
            <a:r>
              <a:rPr lang="en-CA" cap="small" dirty="0"/>
              <a:t>ide</a:t>
            </a:r>
            <a:r>
              <a:rPr lang="en-CA" dirty="0" smtClean="0"/>
              <a:t> that is supported</a:t>
            </a:r>
          </a:p>
          <a:p>
            <a:pPr lvl="1"/>
            <a:r>
              <a:rPr lang="en-CA" dirty="0" smtClean="0"/>
              <a:t>Understand the steps of compilation</a:t>
            </a:r>
          </a:p>
          <a:p>
            <a:pPr marL="457112" lvl="1" indent="0">
              <a:buNone/>
            </a:pPr>
            <a:endParaRPr lang="en-CA" cap="small"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https://en.wikipedia.org/wiki/APL_(programming_language)</a:t>
            </a:r>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Proof read by Dr. Thomas McConkey</a:t>
            </a:r>
          </a:p>
        </p:txBody>
      </p:sp>
    </p:spTree>
    <p:extLst>
      <p:ext uri="{BB962C8B-B14F-4D97-AF65-F5344CB8AC3E}">
        <p14:creationId xmlns:p14="http://schemas.microsoft.com/office/powerpoint/2010/main" val="2855017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2756"/>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8"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60" y="4703279"/>
            <a:ext cx="2867199"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program?</a:t>
            </a:r>
            <a:endParaRPr lang="en-CA" dirty="0"/>
          </a:p>
        </p:txBody>
      </p:sp>
      <p:sp>
        <p:nvSpPr>
          <p:cNvPr id="3" name="Content Placeholder 2"/>
          <p:cNvSpPr>
            <a:spLocks noGrp="1"/>
          </p:cNvSpPr>
          <p:nvPr>
            <p:ph idx="1"/>
          </p:nvPr>
        </p:nvSpPr>
        <p:spPr/>
        <p:txBody>
          <a:bodyPr/>
          <a:lstStyle/>
          <a:p>
            <a:r>
              <a:rPr lang="en-CA" dirty="0" smtClean="0"/>
              <a:t>To start, programs take data (numbers or text) and </a:t>
            </a:r>
            <a:r>
              <a:rPr lang="en-CA" dirty="0" smtClean="0"/>
              <a:t>perform </a:t>
            </a:r>
            <a:r>
              <a:rPr lang="en-CA" dirty="0" smtClean="0"/>
              <a:t>some operations on (or </a:t>
            </a:r>
            <a:r>
              <a:rPr lang="en-CA" i="1" dirty="0" smtClean="0"/>
              <a:t>processes</a:t>
            </a:r>
            <a:r>
              <a:rPr lang="en-CA" dirty="0" smtClean="0"/>
              <a:t>) that data</a:t>
            </a:r>
          </a:p>
          <a:p>
            <a:pPr lvl="1"/>
            <a:r>
              <a:rPr lang="en-CA" dirty="0" smtClean="0"/>
              <a:t>E.g., given two numbers, calculate the greatest common divisor</a:t>
            </a:r>
          </a:p>
          <a:p>
            <a:pPr lvl="1"/>
            <a:endParaRPr lang="en-CA" dirty="0" smtClean="0"/>
          </a:p>
          <a:p>
            <a:r>
              <a:rPr lang="en-CA" dirty="0" smtClean="0"/>
              <a:t>The result will be displayed on a screen</a:t>
            </a:r>
            <a:endParaRPr lang="en-CA" dirty="0"/>
          </a:p>
        </p:txBody>
      </p:sp>
      <p:pic>
        <p:nvPicPr>
          <p:cNvPr id="2050" name="Picture 2" descr="C:\Users\dwharder\Desktop\program.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89" y="3839739"/>
            <a:ext cx="7975616" cy="59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954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program?</a:t>
            </a:r>
            <a:endParaRPr lang="en-CA" dirty="0"/>
          </a:p>
        </p:txBody>
      </p:sp>
      <p:sp>
        <p:nvSpPr>
          <p:cNvPr id="3" name="Content Placeholder 2"/>
          <p:cNvSpPr>
            <a:spLocks noGrp="1"/>
          </p:cNvSpPr>
          <p:nvPr>
            <p:ph idx="1"/>
          </p:nvPr>
        </p:nvSpPr>
        <p:spPr/>
        <p:txBody>
          <a:bodyPr/>
          <a:lstStyle/>
          <a:p>
            <a:r>
              <a:rPr lang="en-CA" dirty="0" smtClean="0"/>
              <a:t>By next week, we will get data from a simple input device:</a:t>
            </a:r>
          </a:p>
          <a:p>
            <a:pPr lvl="1"/>
            <a:r>
              <a:rPr lang="en-CA" dirty="0" smtClean="0"/>
              <a:t>The keyboard</a:t>
            </a:r>
          </a:p>
        </p:txBody>
      </p:sp>
      <p:pic>
        <p:nvPicPr>
          <p:cNvPr id="3074" name="Picture 2" descr="C:\Users\dwharder\Desktop\program.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89" y="3616701"/>
            <a:ext cx="7975616" cy="90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996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program?</a:t>
            </a:r>
            <a:endParaRPr lang="en-CA" dirty="0"/>
          </a:p>
        </p:txBody>
      </p:sp>
      <p:sp>
        <p:nvSpPr>
          <p:cNvPr id="3" name="Content Placeholder 2"/>
          <p:cNvSpPr>
            <a:spLocks noGrp="1"/>
          </p:cNvSpPr>
          <p:nvPr>
            <p:ph idx="1"/>
          </p:nvPr>
        </p:nvSpPr>
        <p:spPr/>
        <p:txBody>
          <a:bodyPr/>
          <a:lstStyle/>
          <a:p>
            <a:r>
              <a:rPr lang="en-CA" dirty="0" smtClean="0"/>
              <a:t>After the mid-term examination, we will access from and store data in files on the hard drive</a:t>
            </a:r>
          </a:p>
        </p:txBody>
      </p:sp>
      <p:pic>
        <p:nvPicPr>
          <p:cNvPr id="4098" name="Picture 2" descr="C:\Users\dwharder\Desktop\program.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89" y="2641824"/>
            <a:ext cx="7975616" cy="188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435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wharder\Desktop\program.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431"/>
          <a:stretch/>
        </p:blipFill>
        <p:spPr bwMode="auto">
          <a:xfrm>
            <a:off x="4323501" y="1976098"/>
            <a:ext cx="3743017" cy="2641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26382" y="1325909"/>
            <a:ext cx="1588957" cy="1465603"/>
          </a:xfrm>
          <a:prstGeom prst="rect">
            <a:avLst/>
          </a:prstGeom>
          <a:noFill/>
        </p:spPr>
        <p:txBody>
          <a:bodyPr wrap="none" lIns="58055" tIns="29028" rIns="58055" bIns="29028" rtlCol="0">
            <a:spAutoFit/>
          </a:bodyPr>
          <a:lstStyle/>
          <a:p>
            <a:r>
              <a:rPr lang="en-CA" sz="1500" dirty="0" smtClean="0">
                <a:solidFill>
                  <a:srgbClr val="0070C0"/>
                </a:solidFill>
                <a:latin typeface="Georgia" panose="02040502050405020303" pitchFamily="18" charset="0"/>
              </a:rPr>
              <a:t>Hard-disk drives</a:t>
            </a:r>
            <a:endParaRPr lang="en-CA" sz="1500" dirty="0">
              <a:solidFill>
                <a:srgbClr val="0070C0"/>
              </a:solidFill>
              <a:latin typeface="Georgia" panose="02040502050405020303" pitchFamily="18" charset="0"/>
            </a:endParaRPr>
          </a:p>
          <a:p>
            <a:r>
              <a:rPr lang="en-CA" sz="1500" dirty="0" smtClean="0">
                <a:solidFill>
                  <a:srgbClr val="0070C0"/>
                </a:solidFill>
                <a:latin typeface="Georgia" panose="02040502050405020303" pitchFamily="18" charset="0"/>
              </a:rPr>
              <a:t>Solid-state </a:t>
            </a:r>
            <a:r>
              <a:rPr lang="en-CA" sz="1500" dirty="0">
                <a:solidFill>
                  <a:srgbClr val="0070C0"/>
                </a:solidFill>
                <a:latin typeface="Georgia" panose="02040502050405020303" pitchFamily="18" charset="0"/>
              </a:rPr>
              <a:t>drives</a:t>
            </a:r>
          </a:p>
          <a:p>
            <a:r>
              <a:rPr lang="en-CA" sz="1500" dirty="0">
                <a:solidFill>
                  <a:srgbClr val="0070C0"/>
                </a:solidFill>
                <a:latin typeface="Georgia" panose="02040502050405020303" pitchFamily="18" charset="0"/>
              </a:rPr>
              <a:t>Floppy drives</a:t>
            </a:r>
          </a:p>
          <a:p>
            <a:r>
              <a:rPr lang="en-CA" sz="1500" dirty="0">
                <a:solidFill>
                  <a:srgbClr val="0070C0"/>
                </a:solidFill>
                <a:latin typeface="Georgia" panose="02040502050405020303" pitchFamily="18" charset="0"/>
              </a:rPr>
              <a:t>Optical drives</a:t>
            </a:r>
          </a:p>
          <a:p>
            <a:r>
              <a:rPr lang="en-CA" sz="1500" dirty="0">
                <a:solidFill>
                  <a:srgbClr val="0070C0"/>
                </a:solidFill>
                <a:latin typeface="Georgia" panose="02040502050405020303" pitchFamily="18" charset="0"/>
              </a:rPr>
              <a:t>Tape drives</a:t>
            </a:r>
          </a:p>
          <a:p>
            <a:r>
              <a:rPr lang="en-CA" sz="1500" dirty="0">
                <a:solidFill>
                  <a:srgbClr val="0070C0"/>
                </a:solidFill>
                <a:latin typeface="Georgia" panose="02040502050405020303" pitchFamily="18" charset="0"/>
              </a:rPr>
              <a:t>The </a:t>
            </a:r>
            <a:r>
              <a:rPr lang="en-CA" sz="1500" i="1" dirty="0">
                <a:solidFill>
                  <a:srgbClr val="0070C0"/>
                </a:solidFill>
                <a:latin typeface="Georgia" panose="02040502050405020303" pitchFamily="18" charset="0"/>
              </a:rPr>
              <a:t>Cloud</a:t>
            </a:r>
            <a:endParaRPr lang="en-CA" sz="1500" dirty="0">
              <a:solidFill>
                <a:srgbClr val="0070C0"/>
              </a:solidFill>
              <a:latin typeface="Georgia" panose="02040502050405020303" pitchFamily="18" charset="0"/>
            </a:endParaRPr>
          </a:p>
        </p:txBody>
      </p:sp>
      <p:sp>
        <p:nvSpPr>
          <p:cNvPr id="7" name="TextBox 6"/>
          <p:cNvSpPr txBox="1"/>
          <p:nvPr/>
        </p:nvSpPr>
        <p:spPr>
          <a:xfrm>
            <a:off x="7685416" y="3665707"/>
            <a:ext cx="952846" cy="996610"/>
          </a:xfrm>
          <a:prstGeom prst="rect">
            <a:avLst/>
          </a:prstGeom>
          <a:noFill/>
        </p:spPr>
        <p:txBody>
          <a:bodyPr wrap="none" lIns="58055" tIns="29028" rIns="58055" bIns="29028" rtlCol="0">
            <a:spAutoFit/>
          </a:bodyPr>
          <a:lstStyle/>
          <a:p>
            <a:r>
              <a:rPr lang="en-CA" sz="1500" dirty="0">
                <a:solidFill>
                  <a:srgbClr val="0070C0"/>
                </a:solidFill>
                <a:latin typeface="Georgia" panose="02040502050405020303" pitchFamily="18" charset="0"/>
              </a:rPr>
              <a:t>Monitors</a:t>
            </a:r>
          </a:p>
          <a:p>
            <a:r>
              <a:rPr lang="en-CA" sz="1500" dirty="0">
                <a:solidFill>
                  <a:srgbClr val="0070C0"/>
                </a:solidFill>
                <a:latin typeface="Georgia" panose="02040502050405020303" pitchFamily="18" charset="0"/>
              </a:rPr>
              <a:t>Printers</a:t>
            </a:r>
          </a:p>
          <a:p>
            <a:r>
              <a:rPr lang="en-CA" sz="1500" dirty="0">
                <a:solidFill>
                  <a:srgbClr val="0070C0"/>
                </a:solidFill>
                <a:latin typeface="Georgia" panose="02040502050405020303" pitchFamily="18" charset="0"/>
              </a:rPr>
              <a:t>Speakers</a:t>
            </a:r>
          </a:p>
          <a:p>
            <a:r>
              <a:rPr lang="en-CA" sz="1500" dirty="0">
                <a:solidFill>
                  <a:srgbClr val="0070C0"/>
                </a:solidFill>
                <a:latin typeface="Georgia" panose="02040502050405020303" pitchFamily="18" charset="0"/>
              </a:rPr>
              <a:t>Actuators</a:t>
            </a:r>
          </a:p>
        </p:txBody>
      </p:sp>
      <p:sp>
        <p:nvSpPr>
          <p:cNvPr id="2" name="Title 1"/>
          <p:cNvSpPr>
            <a:spLocks noGrp="1"/>
          </p:cNvSpPr>
          <p:nvPr>
            <p:ph type="title"/>
          </p:nvPr>
        </p:nvSpPr>
        <p:spPr/>
        <p:txBody>
          <a:bodyPr/>
          <a:lstStyle/>
          <a:p>
            <a:r>
              <a:rPr lang="en-CA" dirty="0" smtClean="0"/>
              <a:t>What is a program?</a:t>
            </a:r>
            <a:endParaRPr lang="en-CA" dirty="0"/>
          </a:p>
        </p:txBody>
      </p:sp>
      <p:sp>
        <p:nvSpPr>
          <p:cNvPr id="3" name="Content Placeholder 2"/>
          <p:cNvSpPr>
            <a:spLocks noGrp="1"/>
          </p:cNvSpPr>
          <p:nvPr>
            <p:ph idx="1"/>
          </p:nvPr>
        </p:nvSpPr>
        <p:spPr/>
        <p:txBody>
          <a:bodyPr>
            <a:noAutofit/>
          </a:bodyPr>
          <a:lstStyle/>
          <a:p>
            <a:r>
              <a:rPr lang="en-CA" dirty="0" smtClean="0"/>
              <a:t>In general, a program:</a:t>
            </a:r>
          </a:p>
          <a:p>
            <a:pPr lvl="1"/>
            <a:r>
              <a:rPr lang="en-CA" dirty="0" smtClean="0"/>
              <a:t>Receives input</a:t>
            </a:r>
          </a:p>
          <a:p>
            <a:pPr lvl="1"/>
            <a:r>
              <a:rPr lang="en-CA" dirty="0" smtClean="0"/>
              <a:t>Communicates with other devices</a:t>
            </a:r>
          </a:p>
          <a:p>
            <a:pPr lvl="1"/>
            <a:r>
              <a:rPr lang="en-CA" dirty="0" smtClean="0"/>
              <a:t>Reads and stores data in external storage</a:t>
            </a:r>
          </a:p>
          <a:p>
            <a:pPr lvl="1"/>
            <a:r>
              <a:rPr lang="en-CA" dirty="0" smtClean="0"/>
              <a:t>Produces output</a:t>
            </a:r>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Note: these definitions are fluid</a:t>
            </a:r>
          </a:p>
          <a:p>
            <a:pPr lvl="1" algn="l"/>
            <a:r>
              <a:rPr lang="en-CA" dirty="0" smtClean="0"/>
              <a:t>Printers and keyboards may</a:t>
            </a:r>
            <a:br>
              <a:rPr lang="en-CA" dirty="0" smtClean="0"/>
            </a:br>
            <a:r>
              <a:rPr lang="en-CA" dirty="0" smtClean="0"/>
              <a:t>communicate</a:t>
            </a:r>
            <a:r>
              <a:rPr lang="en-CA" dirty="0"/>
              <a:t> </a:t>
            </a:r>
            <a:r>
              <a:rPr lang="en-CA" dirty="0" smtClean="0"/>
              <a:t>with the program</a:t>
            </a:r>
          </a:p>
          <a:p>
            <a:pPr lvl="1" algn="l"/>
            <a:r>
              <a:rPr lang="en-CA" dirty="0" smtClean="0"/>
              <a:t>Any external storage is technically a device</a:t>
            </a:r>
          </a:p>
          <a:p>
            <a:pPr lvl="2" algn="l"/>
            <a:r>
              <a:rPr lang="en-CA" dirty="0" smtClean="0"/>
              <a:t>Their dedication to long-term storage of data</a:t>
            </a:r>
          </a:p>
        </p:txBody>
      </p:sp>
      <p:sp>
        <p:nvSpPr>
          <p:cNvPr id="8" name="TextBox 7"/>
          <p:cNvSpPr txBox="1"/>
          <p:nvPr/>
        </p:nvSpPr>
        <p:spPr>
          <a:xfrm>
            <a:off x="6195010" y="4717253"/>
            <a:ext cx="1598118" cy="1231106"/>
          </a:xfrm>
          <a:prstGeom prst="rect">
            <a:avLst/>
          </a:prstGeom>
          <a:noFill/>
        </p:spPr>
        <p:txBody>
          <a:bodyPr wrap="none" lIns="58055" tIns="29028" rIns="58055" bIns="29028" rtlCol="0">
            <a:spAutoFit/>
          </a:bodyPr>
          <a:lstStyle/>
          <a:p>
            <a:r>
              <a:rPr lang="en-CA" sz="1500" dirty="0">
                <a:solidFill>
                  <a:srgbClr val="0070C0"/>
                </a:solidFill>
                <a:latin typeface="Georgia" panose="02040502050405020303" pitchFamily="18" charset="0"/>
              </a:rPr>
              <a:t>Through:</a:t>
            </a:r>
          </a:p>
          <a:p>
            <a:r>
              <a:rPr lang="en-CA" sz="1500" dirty="0">
                <a:solidFill>
                  <a:srgbClr val="0070C0"/>
                </a:solidFill>
                <a:latin typeface="Georgia" panose="02040502050405020303" pitchFamily="18" charset="0"/>
              </a:rPr>
              <a:t>  - Expansion bus</a:t>
            </a:r>
          </a:p>
          <a:p>
            <a:r>
              <a:rPr lang="en-CA" sz="1500" dirty="0">
                <a:solidFill>
                  <a:srgbClr val="0070C0"/>
                </a:solidFill>
                <a:latin typeface="Georgia" panose="02040502050405020303" pitchFamily="18" charset="0"/>
              </a:rPr>
              <a:t>  - Internet</a:t>
            </a:r>
          </a:p>
          <a:p>
            <a:r>
              <a:rPr lang="en-CA" sz="1500" dirty="0">
                <a:solidFill>
                  <a:srgbClr val="0070C0"/>
                </a:solidFill>
                <a:latin typeface="Georgia" panose="02040502050405020303" pitchFamily="18" charset="0"/>
              </a:rPr>
              <a:t>  - Bluetooth</a:t>
            </a:r>
          </a:p>
          <a:p>
            <a:r>
              <a:rPr lang="en-CA" sz="1500" dirty="0">
                <a:solidFill>
                  <a:srgbClr val="0070C0"/>
                </a:solidFill>
                <a:latin typeface="Georgia" panose="02040502050405020303" pitchFamily="18" charset="0"/>
              </a:rPr>
              <a:t>  - CAN bus</a:t>
            </a:r>
          </a:p>
        </p:txBody>
      </p:sp>
      <p:sp>
        <p:nvSpPr>
          <p:cNvPr id="9" name="TextBox 8"/>
          <p:cNvSpPr txBox="1"/>
          <p:nvPr/>
        </p:nvSpPr>
        <p:spPr>
          <a:xfrm>
            <a:off x="3337577" y="3611877"/>
            <a:ext cx="1361174" cy="1443617"/>
          </a:xfrm>
          <a:prstGeom prst="rect">
            <a:avLst/>
          </a:prstGeom>
          <a:noFill/>
        </p:spPr>
        <p:txBody>
          <a:bodyPr wrap="none" lIns="58055" tIns="29028" rIns="58055" bIns="29028" rtlCol="0">
            <a:spAutoFit/>
          </a:bodyPr>
          <a:lstStyle/>
          <a:p>
            <a:r>
              <a:rPr lang="en-CA" sz="1500" dirty="0">
                <a:solidFill>
                  <a:srgbClr val="0070C0"/>
                </a:solidFill>
                <a:latin typeface="Georgia" panose="02040502050405020303" pitchFamily="18" charset="0"/>
              </a:rPr>
              <a:t>Keyboards</a:t>
            </a:r>
          </a:p>
          <a:p>
            <a:r>
              <a:rPr lang="en-CA" sz="1500" dirty="0">
                <a:solidFill>
                  <a:srgbClr val="0070C0"/>
                </a:solidFill>
                <a:latin typeface="Georgia" panose="02040502050405020303" pitchFamily="18" charset="0"/>
              </a:rPr>
              <a:t>Mouse</a:t>
            </a:r>
          </a:p>
          <a:p>
            <a:r>
              <a:rPr lang="en-CA" sz="1500" dirty="0">
                <a:solidFill>
                  <a:srgbClr val="0070C0"/>
                </a:solidFill>
                <a:latin typeface="Georgia" panose="02040502050405020303" pitchFamily="18" charset="0"/>
              </a:rPr>
              <a:t>Microphone</a:t>
            </a:r>
          </a:p>
          <a:p>
            <a:r>
              <a:rPr lang="en-CA" sz="1500" dirty="0">
                <a:solidFill>
                  <a:srgbClr val="0070C0"/>
                </a:solidFill>
                <a:latin typeface="Georgia" panose="02040502050405020303" pitchFamily="18" charset="0"/>
              </a:rPr>
              <a:t>Image scanner</a:t>
            </a:r>
          </a:p>
          <a:p>
            <a:r>
              <a:rPr lang="en-CA" sz="1500" dirty="0" smtClean="0">
                <a:solidFill>
                  <a:srgbClr val="0070C0"/>
                </a:solidFill>
                <a:latin typeface="Georgia" panose="02040502050405020303" pitchFamily="18" charset="0"/>
              </a:rPr>
              <a:t>Camera</a:t>
            </a:r>
          </a:p>
          <a:p>
            <a:r>
              <a:rPr lang="en-US" sz="1500" dirty="0" smtClean="0">
                <a:solidFill>
                  <a:srgbClr val="0070C0"/>
                </a:solidFill>
                <a:latin typeface="Georgia" panose="02040502050405020303" pitchFamily="18" charset="0"/>
              </a:rPr>
              <a:t>Sensors</a:t>
            </a:r>
            <a:endParaRPr lang="en-CA" sz="15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4269789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program?</a:t>
            </a:r>
            <a:endParaRPr lang="en-CA" dirty="0"/>
          </a:p>
        </p:txBody>
      </p:sp>
      <p:sp>
        <p:nvSpPr>
          <p:cNvPr id="3" name="Content Placeholder 2"/>
          <p:cNvSpPr>
            <a:spLocks noGrp="1"/>
          </p:cNvSpPr>
          <p:nvPr>
            <p:ph idx="1"/>
          </p:nvPr>
        </p:nvSpPr>
        <p:spPr/>
        <p:txBody>
          <a:bodyPr>
            <a:normAutofit lnSpcReduction="10000"/>
          </a:bodyPr>
          <a:lstStyle/>
          <a:p>
            <a:r>
              <a:rPr lang="en-CA" dirty="0"/>
              <a:t>A simplified model:</a:t>
            </a:r>
          </a:p>
          <a:p>
            <a:pPr lvl="1"/>
            <a:r>
              <a:rPr lang="en-CA" dirty="0" smtClean="0"/>
              <a:t>A program communicates with devices to retrieve, process and store data</a:t>
            </a:r>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It’s still useful to consider the primary use of a device, be it for:</a:t>
            </a:r>
          </a:p>
          <a:p>
            <a:pPr lvl="1"/>
            <a:r>
              <a:rPr lang="en-CA" dirty="0" smtClean="0"/>
              <a:t>Input</a:t>
            </a:r>
          </a:p>
          <a:p>
            <a:pPr lvl="1"/>
            <a:r>
              <a:rPr lang="en-CA" dirty="0" smtClean="0"/>
              <a:t>Output</a:t>
            </a:r>
          </a:p>
          <a:p>
            <a:pPr lvl="1"/>
            <a:r>
              <a:rPr lang="en-CA" dirty="0" smtClean="0"/>
              <a:t>Storage</a:t>
            </a:r>
          </a:p>
          <a:p>
            <a:pPr marL="0" indent="0">
              <a:buNone/>
            </a:pPr>
            <a:r>
              <a:rPr lang="en-CA" dirty="0"/>
              <a:t> </a:t>
            </a:r>
            <a:r>
              <a:rPr lang="en-CA" dirty="0" smtClean="0"/>
              <a:t>     or a device to be communicated with</a:t>
            </a:r>
            <a:endParaRPr lang="en-CA" dirty="0"/>
          </a:p>
          <a:p>
            <a:pPr lvl="1"/>
            <a:endParaRPr lang="en-CA" dirty="0" smtClean="0"/>
          </a:p>
        </p:txBody>
      </p:sp>
      <p:pic>
        <p:nvPicPr>
          <p:cNvPr id="6146" name="Picture 2" descr="C:\Users\dwharder\Desktop\program.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7649" y="2560332"/>
            <a:ext cx="1211946" cy="144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5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learn to program?</a:t>
            </a:r>
            <a:endParaRPr lang="en-CA" dirty="0"/>
          </a:p>
        </p:txBody>
      </p:sp>
      <p:sp>
        <p:nvSpPr>
          <p:cNvPr id="3" name="Content Placeholder 2"/>
          <p:cNvSpPr>
            <a:spLocks noGrp="1"/>
          </p:cNvSpPr>
          <p:nvPr>
            <p:ph idx="1"/>
          </p:nvPr>
        </p:nvSpPr>
        <p:spPr/>
        <p:txBody>
          <a:bodyPr/>
          <a:lstStyle/>
          <a:p>
            <a:r>
              <a:rPr lang="en-CA" dirty="0" smtClean="0"/>
              <a:t>Why learn programming?</a:t>
            </a:r>
            <a:endParaRPr lang="en-CA" dirty="0"/>
          </a:p>
          <a:p>
            <a:pPr lvl="1"/>
            <a:r>
              <a:rPr lang="en-CA" dirty="0" smtClean="0"/>
              <a:t>Programming is a systematic means of giving instructions to perform a task</a:t>
            </a:r>
          </a:p>
          <a:p>
            <a:pPr lvl="1"/>
            <a:r>
              <a:rPr lang="en-US" dirty="0" smtClean="0"/>
              <a:t>If you are in electrical engineering, we have authored a web site to try to help you understand why the material in this course is relevant:</a:t>
            </a:r>
          </a:p>
          <a:p>
            <a:pPr marL="457111" lvl="1" indent="0" algn="ctr">
              <a:buNone/>
            </a:pPr>
            <a:r>
              <a:rPr lang="en-US" dirty="0" smtClean="0">
                <a:hlinkClick r:id="rId2"/>
              </a:rPr>
              <a:t>Why learn programming for electrical-engineering students?</a:t>
            </a:r>
            <a:r>
              <a:rPr lang="en-US" dirty="0" smtClean="0"/>
              <a:t> </a:t>
            </a:r>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p:txBody>
      </p:sp>
    </p:spTree>
    <p:extLst>
      <p:ext uri="{BB962C8B-B14F-4D97-AF65-F5344CB8AC3E}">
        <p14:creationId xmlns:p14="http://schemas.microsoft.com/office/powerpoint/2010/main" val="261112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Executing programs</a:t>
            </a:r>
            <a:endParaRPr lang="en-CA" dirty="0"/>
          </a:p>
        </p:txBody>
      </p:sp>
      <p:sp>
        <p:nvSpPr>
          <p:cNvPr id="3" name="Content Placeholder 2"/>
          <p:cNvSpPr>
            <a:spLocks noGrp="1"/>
          </p:cNvSpPr>
          <p:nvPr>
            <p:ph idx="1"/>
          </p:nvPr>
        </p:nvSpPr>
        <p:spPr/>
        <p:txBody>
          <a:bodyPr/>
          <a:lstStyle/>
          <a:p>
            <a:r>
              <a:rPr lang="en-CA" dirty="0" smtClean="0"/>
              <a:t>When you execute/open/run an application, your computer, laptop or smart phone begins executing </a:t>
            </a:r>
            <a:r>
              <a:rPr lang="en-CA" i="1" dirty="0" smtClean="0"/>
              <a:t>instructions</a:t>
            </a:r>
          </a:p>
          <a:p>
            <a:pPr lvl="1"/>
            <a:r>
              <a:rPr lang="en-CA" dirty="0" smtClean="0"/>
              <a:t>These instructions</a:t>
            </a:r>
            <a:r>
              <a:rPr lang="en-CA" i="1" dirty="0" smtClean="0"/>
              <a:t> </a:t>
            </a:r>
            <a:r>
              <a:rPr lang="en-CA" dirty="0" smtClean="0"/>
              <a:t>are coded using a </a:t>
            </a:r>
            <a:r>
              <a:rPr lang="en-CA" i="1" dirty="0" smtClean="0"/>
              <a:t>binary encoding</a:t>
            </a:r>
            <a:r>
              <a:rPr lang="en-CA" dirty="0" smtClean="0"/>
              <a:t>: </a:t>
            </a:r>
            <a:r>
              <a:rPr lang="en-CA" dirty="0" smtClean="0">
                <a:latin typeface="Consolas" panose="020B0609020204030204" pitchFamily="49" charset="0"/>
                <a:cs typeface="Consolas" panose="020B0609020204030204" pitchFamily="49" charset="0"/>
              </a:rPr>
              <a:t>0</a:t>
            </a:r>
            <a:r>
              <a:rPr lang="en-CA" dirty="0" smtClean="0"/>
              <a:t>s and </a:t>
            </a:r>
            <a:r>
              <a:rPr lang="en-CA" dirty="0" smtClean="0">
                <a:latin typeface="Consolas" panose="020B0609020204030204" pitchFamily="49" charset="0"/>
                <a:cs typeface="Consolas" panose="020B0609020204030204" pitchFamily="49" charset="0"/>
              </a:rPr>
              <a:t>1</a:t>
            </a:r>
            <a:r>
              <a:rPr lang="en-CA" dirty="0" smtClean="0"/>
              <a:t>s</a:t>
            </a:r>
          </a:p>
          <a:p>
            <a:pPr lvl="1"/>
            <a:r>
              <a:rPr lang="en-CA" dirty="0" smtClean="0"/>
              <a:t>The set of all possible instructions defines a </a:t>
            </a:r>
            <a:r>
              <a:rPr lang="en-CA" i="1" dirty="0" smtClean="0"/>
              <a:t>machine language</a:t>
            </a:r>
            <a:endParaRPr lang="en-CA" dirty="0"/>
          </a:p>
          <a:p>
            <a:pPr lvl="1"/>
            <a:r>
              <a:rPr lang="en-CA" dirty="0" smtClean="0"/>
              <a:t>These are difficult to read:</a:t>
            </a:r>
          </a:p>
          <a:p>
            <a:pPr marL="799946" lvl="2" indent="0">
              <a:buNone/>
            </a:pPr>
            <a:r>
              <a:rPr lang="en-CA" sz="1800" dirty="0"/>
              <a:t>	</a:t>
            </a:r>
            <a:r>
              <a:rPr lang="en-CA" sz="1800" dirty="0">
                <a:latin typeface="Consolas" panose="020B0609020204030204" pitchFamily="49" charset="0"/>
                <a:cs typeface="Consolas" panose="020B0609020204030204" pitchFamily="49" charset="0"/>
              </a:rPr>
              <a:t>01100100 0011 0110 0101001000101010</a:t>
            </a:r>
          </a:p>
          <a:p>
            <a:pPr marL="799946" lvl="2" indent="0">
              <a:buNone/>
            </a:pPr>
            <a:r>
              <a:rPr lang="en-CA" sz="1800" dirty="0">
                <a:latin typeface="Consolas" panose="020B0609020204030204" pitchFamily="49" charset="0"/>
                <a:cs typeface="Consolas" panose="020B0609020204030204" pitchFamily="49" charset="0"/>
              </a:rPr>
              <a:t>	01001110 0101 0011 0011100010001011</a:t>
            </a:r>
          </a:p>
          <a:p>
            <a:pPr marL="799946" lvl="2" indent="0">
              <a:buNone/>
            </a:pPr>
            <a:r>
              <a:rPr lang="en-CA" sz="1800" dirty="0">
                <a:latin typeface="Consolas" panose="020B0609020204030204" pitchFamily="49" charset="0"/>
                <a:cs typeface="Consolas" panose="020B0609020204030204" pitchFamily="49" charset="0"/>
              </a:rPr>
              <a:t>	10001101 1010 0110 0000000000000000</a:t>
            </a:r>
          </a:p>
        </p:txBody>
      </p:sp>
    </p:spTree>
    <p:extLst>
      <p:ext uri="{BB962C8B-B14F-4D97-AF65-F5344CB8AC3E}">
        <p14:creationId xmlns:p14="http://schemas.microsoft.com/office/powerpoint/2010/main" val="2437671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59928</TotalTime>
  <Words>1146</Words>
  <Application>Microsoft Office PowerPoint</Application>
  <PresentationFormat>On-screen Show (4:3)</PresentationFormat>
  <Paragraphs>205</Paragraphs>
  <Slides>25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ＭＳ Ｐゴシック</vt:lpstr>
      <vt:lpstr>Arial</vt:lpstr>
      <vt:lpstr>Calibri</vt:lpstr>
      <vt:lpstr>Consolas</vt:lpstr>
      <vt:lpstr>Constantia</vt:lpstr>
      <vt:lpstr>Georgia</vt:lpstr>
      <vt:lpstr>Times New Roman</vt:lpstr>
      <vt:lpstr>Wingdings</vt:lpstr>
      <vt:lpstr>Custom Design</vt:lpstr>
      <vt:lpstr>Equation</vt:lpstr>
      <vt:lpstr>Hello world!</vt:lpstr>
      <vt:lpstr>Outline</vt:lpstr>
      <vt:lpstr>What is a program?</vt:lpstr>
      <vt:lpstr>What is a program?</vt:lpstr>
      <vt:lpstr>What is a program?</vt:lpstr>
      <vt:lpstr>What is a program?</vt:lpstr>
      <vt:lpstr>What is a program?</vt:lpstr>
      <vt:lpstr>Why learn to program?</vt:lpstr>
      <vt:lpstr>Executing programs</vt:lpstr>
      <vt:lpstr>Programming languages</vt:lpstr>
      <vt:lpstr>Programming languages</vt:lpstr>
      <vt:lpstr>Programming languages</vt:lpstr>
      <vt:lpstr>Our first program</vt:lpstr>
      <vt:lpstr>Our first program</vt:lpstr>
      <vt:lpstr>Our first program</vt:lpstr>
      <vt:lpstr>Our first program</vt:lpstr>
      <vt:lpstr>Steps in generating an executable program</vt:lpstr>
      <vt:lpstr>Steps in generating an executable program</vt:lpstr>
      <vt:lpstr>Steps in generating an executable program</vt:lpstr>
      <vt:lpstr>Steps in generating an executable program</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Windows User</cp:lastModifiedBy>
  <cp:revision>1218</cp:revision>
  <dcterms:created xsi:type="dcterms:W3CDTF">2009-09-11T23:00:44Z</dcterms:created>
  <dcterms:modified xsi:type="dcterms:W3CDTF">2019-09-04T10:16:45Z</dcterms:modified>
</cp:coreProperties>
</file>